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68" r:id="rId4"/>
    <p:sldId id="269" r:id="rId5"/>
    <p:sldId id="258" r:id="rId6"/>
    <p:sldId id="259" r:id="rId7"/>
    <p:sldId id="270" r:id="rId8"/>
    <p:sldId id="279" r:id="rId9"/>
    <p:sldId id="280" r:id="rId10"/>
    <p:sldId id="271" r:id="rId11"/>
    <p:sldId id="272" r:id="rId12"/>
    <p:sldId id="273" r:id="rId13"/>
    <p:sldId id="278" r:id="rId14"/>
    <p:sldId id="276" r:id="rId15"/>
    <p:sldId id="283" r:id="rId16"/>
    <p:sldId id="281" r:id="rId17"/>
    <p:sldId id="282" r:id="rId18"/>
    <p:sldId id="284" r:id="rId19"/>
    <p:sldId id="285" r:id="rId20"/>
    <p:sldId id="286" r:id="rId21"/>
    <p:sldId id="287" r:id="rId22"/>
    <p:sldId id="291" r:id="rId23"/>
    <p:sldId id="292" r:id="rId24"/>
    <p:sldId id="293" r:id="rId25"/>
    <p:sldId id="262" r:id="rId26"/>
    <p:sldId id="290" r:id="rId27"/>
    <p:sldId id="288" r:id="rId28"/>
    <p:sldId id="289" r:id="rId29"/>
    <p:sldId id="294" r:id="rId30"/>
    <p:sldId id="295" r:id="rId31"/>
    <p:sldId id="298" r:id="rId32"/>
    <p:sldId id="297" r:id="rId33"/>
    <p:sldId id="299" r:id="rId34"/>
    <p:sldId id="300" r:id="rId35"/>
    <p:sldId id="302" r:id="rId36"/>
    <p:sldId id="301" r:id="rId37"/>
    <p:sldId id="266" r:id="rId38"/>
    <p:sldId id="26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42250-E416-47E7-8B77-E027A80F0765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8F90A-9F97-4807-AF74-3EA448C810C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F90A-9F97-4807-AF74-3EA448C810C5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F90A-9F97-4807-AF74-3EA448C810C5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F90A-9F97-4807-AF74-3EA448C810C5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1E2A4C6-14D3-4296-B17B-3828EAE13E28}" type="datetime1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1770D08-12AF-40E1-BCC0-9E3D49B4675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9763430-28B3-4BD0-844A-95A3DE55FA83}" type="datetime1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76428686-2B36-42B3-8CD7-C07E7665EF3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EFA6501-1D20-4BFB-BC68-026D4B0E15B3}" type="datetime1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D4DC5FB-B18B-4513-90DF-E33B8166E07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17" y="10284"/>
            <a:ext cx="78867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0075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5D0C7D1-7EC0-4753-95AA-A36D4B4A0FE5}" type="datetime1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2425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67A38C4-9D41-4FA8-A9CE-D64B6A6D62F7}" type="datetime1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9C4F6A1-074F-488A-922C-C75EBC72706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E477856-358A-46A2-8994-ECA266FF3E31}" type="datetime1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B84DD61-1EEE-4D55-A522-98E0E64C6C5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F17882F-EFDA-4D05-B19F-2962A539280C}" type="datetime1">
              <a:rPr lang="pt-BR" smtClean="0"/>
              <a:t>12/06/2018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C024B58-FCFD-4B91-992E-825F5AD2612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6B9F2F1-54BF-4FEC-929C-093A79E1050B}" type="datetime1">
              <a:rPr lang="pt-BR" smtClean="0"/>
              <a:t>12/06/2018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6E232CB-8DCE-4E54-8A2E-15AB63B8C60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811C869-BB83-4743-B365-208866565358}" type="datetime1">
              <a:rPr lang="pt-BR" smtClean="0"/>
              <a:t>12/06/2018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05E2A1AD-614D-4D39-8096-01201CFF914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F90EEAD-029D-48D4-82F3-AD69B56EAEC4}" type="datetime1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F13C3A9-3F4F-4422-B02C-3AF6DA508C6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F4FD3C4-7337-4015-92DF-D0F9104E1FF2}" type="datetime1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97BC8E8-634F-4A4D-824A-81853A0E54E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8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155575" y="-1905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6850" y="363538"/>
            <a:ext cx="744537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  <a:ea typeface="ＭＳ Ｐゴシック" pitchFamily="34" charset="-128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0" y="0"/>
            <a:ext cx="9302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1"/>
          <p:cNvSpPr>
            <a:spLocks noGrp="1"/>
          </p:cNvSpPr>
          <p:nvPr>
            <p:ph type="ctrTitle"/>
          </p:nvPr>
        </p:nvSpPr>
        <p:spPr>
          <a:xfrm rot="21445671">
            <a:off x="1418824" y="3110986"/>
            <a:ext cx="6386613" cy="2576479"/>
          </a:xfrm>
        </p:spPr>
        <p:txBody>
          <a:bodyPr anchor="ctr"/>
          <a:lstStyle/>
          <a:p>
            <a:r>
              <a:rPr lang="pt-BR" sz="4800" dirty="0" smtClean="0"/>
              <a:t>As oportunidades para a </a:t>
            </a:r>
            <a:r>
              <a:rPr lang="pt-BR" sz="4800" b="1" dirty="0" smtClean="0">
                <a:solidFill>
                  <a:schemeClr val="accent6">
                    <a:lumMod val="50000"/>
                  </a:schemeClr>
                </a:solidFill>
              </a:rPr>
              <a:t>Bubalinocultura</a:t>
            </a:r>
            <a:r>
              <a:rPr lang="pt-BR" sz="4800" dirty="0" smtClean="0"/>
              <a:t> no setor de </a:t>
            </a:r>
            <a:r>
              <a:rPr lang="pt-BR" sz="4800" i="1" dirty="0" err="1" smtClean="0"/>
              <a:t>food</a:t>
            </a:r>
            <a:r>
              <a:rPr lang="pt-BR" sz="4800" i="1" dirty="0" smtClean="0"/>
              <a:t> </a:t>
            </a:r>
            <a:r>
              <a:rPr lang="pt-BR" sz="4800" i="1" dirty="0" err="1" smtClean="0"/>
              <a:t>service</a:t>
            </a:r>
            <a:endParaRPr lang="pt-BR" sz="4800" i="1" dirty="0" smtClean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0D08-12AF-40E1-BCC0-9E3D49B46750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5" name="Picture 1" descr="C:\Users\Ricardo\Downloads\Screenshot_20170602-135337.png"/>
          <p:cNvPicPr>
            <a:picLocks noChangeAspect="1" noChangeArrowheads="1"/>
          </p:cNvPicPr>
          <p:nvPr/>
        </p:nvPicPr>
        <p:blipFill>
          <a:blip r:embed="rId2"/>
          <a:srcRect l="36923" t="25453" r="32154" b="18752"/>
          <a:stretch>
            <a:fillRect/>
          </a:stretch>
        </p:blipFill>
        <p:spPr bwMode="auto">
          <a:xfrm>
            <a:off x="243879" y="1645923"/>
            <a:ext cx="4454729" cy="452121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4768945" y="4712670"/>
            <a:ext cx="3981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69.000.000 litros de leite de búfala/ano</a:t>
            </a:r>
            <a:endParaRPr lang="pt-BR" sz="3600" b="1" dirty="0">
              <a:latin typeface="+mn-lt"/>
            </a:endParaRPr>
          </a:p>
        </p:txBody>
      </p:sp>
      <p:pic>
        <p:nvPicPr>
          <p:cNvPr id="30722" name="Picture 2" descr="Leite de bÃº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8152" y="2135414"/>
            <a:ext cx="3990364" cy="2141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5" name="Picture 1" descr="C:\Users\Ricardo\Downloads\Screenshot_20170602-135337.png"/>
          <p:cNvPicPr>
            <a:picLocks noChangeAspect="1" noChangeArrowheads="1"/>
          </p:cNvPicPr>
          <p:nvPr/>
        </p:nvPicPr>
        <p:blipFill>
          <a:blip r:embed="rId2"/>
          <a:srcRect l="36923" t="25453" r="32154" b="18752"/>
          <a:stretch>
            <a:fillRect/>
          </a:stretch>
        </p:blipFill>
        <p:spPr bwMode="auto">
          <a:xfrm>
            <a:off x="243879" y="1645923"/>
            <a:ext cx="4454729" cy="452121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4768945" y="4983976"/>
            <a:ext cx="3981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5.000.000 de cabeças</a:t>
            </a:r>
            <a:endParaRPr lang="pt-BR" sz="3600" b="1" dirty="0">
              <a:latin typeface="+mn-lt"/>
            </a:endParaRPr>
          </a:p>
        </p:txBody>
      </p:sp>
      <p:pic>
        <p:nvPicPr>
          <p:cNvPr id="29700" name="Picture 4" descr="http://p2.trrsf.com.br/image/fget/cf/619/464/images.terra.com/2013/03/08/picanha-de-bufalo-cowp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50" y="1764961"/>
            <a:ext cx="3838573" cy="2877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29116" y="328613"/>
            <a:ext cx="6936349" cy="1325562"/>
          </a:xfrm>
        </p:spPr>
        <p:txBody>
          <a:bodyPr>
            <a:normAutofit/>
          </a:bodyPr>
          <a:lstStyle/>
          <a:p>
            <a:r>
              <a:rPr lang="pt-BR" sz="39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Umidade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340" y="1617788"/>
            <a:ext cx="9144000" cy="48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981" y="328613"/>
            <a:ext cx="7484989" cy="1325562"/>
          </a:xfrm>
        </p:spPr>
        <p:txBody>
          <a:bodyPr>
            <a:normAutofit/>
          </a:bodyPr>
          <a:lstStyle/>
          <a:p>
            <a:r>
              <a:rPr lang="pt-BR" sz="35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Sustentável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4245" b="10458"/>
          <a:stretch>
            <a:fillRect/>
          </a:stretch>
        </p:blipFill>
        <p:spPr bwMode="auto">
          <a:xfrm>
            <a:off x="-23530" y="1477108"/>
            <a:ext cx="8998781" cy="538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71320" y="328613"/>
            <a:ext cx="6669068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Proteína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b="53311"/>
          <a:stretch>
            <a:fillRect/>
          </a:stretch>
        </p:blipFill>
        <p:spPr bwMode="auto">
          <a:xfrm>
            <a:off x="196948" y="1500407"/>
            <a:ext cx="8257746" cy="389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 t="81921"/>
          <a:stretch>
            <a:fillRect/>
          </a:stretch>
        </p:blipFill>
        <p:spPr bwMode="auto">
          <a:xfrm>
            <a:off x="42205" y="5402000"/>
            <a:ext cx="8651630" cy="125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71320" y="328613"/>
            <a:ext cx="6669068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Proteína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 t="81921" r="37702" b="8938"/>
          <a:stretch>
            <a:fillRect/>
          </a:stretch>
        </p:blipFill>
        <p:spPr bwMode="auto">
          <a:xfrm>
            <a:off x="263556" y="5866244"/>
            <a:ext cx="5553059" cy="70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t="1605" b="83632"/>
          <a:stretch>
            <a:fillRect/>
          </a:stretch>
        </p:blipFill>
        <p:spPr bwMode="auto">
          <a:xfrm>
            <a:off x="365760" y="1477108"/>
            <a:ext cx="7976381" cy="129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46380" b="17816"/>
          <a:stretch>
            <a:fillRect/>
          </a:stretch>
        </p:blipFill>
        <p:spPr bwMode="auto">
          <a:xfrm>
            <a:off x="365760" y="2672863"/>
            <a:ext cx="8004517" cy="32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71320" y="328613"/>
            <a:ext cx="6669068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Gordura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3727"/>
            <a:ext cx="9003325" cy="38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71320" y="328613"/>
            <a:ext cx="6669068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Minerais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b="32158"/>
          <a:stretch>
            <a:fillRect/>
          </a:stretch>
        </p:blipFill>
        <p:spPr bwMode="auto">
          <a:xfrm>
            <a:off x="304580" y="1463040"/>
            <a:ext cx="8445524" cy="426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 t="84738"/>
          <a:stretch>
            <a:fillRect/>
          </a:stretch>
        </p:blipFill>
        <p:spPr bwMode="auto">
          <a:xfrm>
            <a:off x="225083" y="5725564"/>
            <a:ext cx="8651632" cy="98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-29117" y="328613"/>
            <a:ext cx="7105167" cy="1325562"/>
          </a:xfrm>
        </p:spPr>
        <p:txBody>
          <a:bodyPr>
            <a:normAutofit/>
          </a:bodyPr>
          <a:lstStyle/>
          <a:p>
            <a:r>
              <a:rPr lang="pt-BR" sz="3800" b="1" dirty="0" smtClean="0">
                <a:solidFill>
                  <a:schemeClr val="accent6">
                    <a:lumMod val="50000"/>
                  </a:schemeClr>
                </a:solidFill>
              </a:rPr>
              <a:t>O leite de búfala - Vitaminas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 t="84738"/>
          <a:stretch>
            <a:fillRect/>
          </a:stretch>
        </p:blipFill>
        <p:spPr bwMode="auto">
          <a:xfrm>
            <a:off x="70334" y="5022164"/>
            <a:ext cx="8890785" cy="109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b="82262"/>
          <a:stretch>
            <a:fillRect/>
          </a:stretch>
        </p:blipFill>
        <p:spPr bwMode="auto">
          <a:xfrm>
            <a:off x="77463" y="1900696"/>
            <a:ext cx="8691658" cy="15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t="67551" b="15262"/>
          <a:stretch>
            <a:fillRect/>
          </a:stretch>
        </p:blipFill>
        <p:spPr bwMode="auto">
          <a:xfrm>
            <a:off x="56272" y="3390322"/>
            <a:ext cx="8721969" cy="163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83427" y="328613"/>
            <a:ext cx="7105167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A Carne de Búfalo - Proteína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89" y="1512862"/>
            <a:ext cx="8477545" cy="52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39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10245" name="Picture 5" descr="C:\Users\Ricardo\Downloads\20170810_16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0979" y="3868613"/>
            <a:ext cx="5114387" cy="2876843"/>
          </a:xfrm>
          <a:prstGeom prst="rect">
            <a:avLst/>
          </a:prstGeom>
          <a:noFill/>
        </p:spPr>
      </p:pic>
      <p:pic>
        <p:nvPicPr>
          <p:cNvPr id="10246" name="Picture 6" descr="C:\Users\Ricardo\Downloads\Screenshot_20170513-140733.png"/>
          <p:cNvPicPr>
            <a:picLocks noChangeAspect="1" noChangeArrowheads="1"/>
          </p:cNvPicPr>
          <p:nvPr/>
        </p:nvPicPr>
        <p:blipFill>
          <a:blip r:embed="rId3"/>
          <a:srcRect t="20103" b="20000"/>
          <a:stretch>
            <a:fillRect/>
          </a:stretch>
        </p:blipFill>
        <p:spPr bwMode="auto">
          <a:xfrm>
            <a:off x="5556735" y="281355"/>
            <a:ext cx="3432517" cy="4089174"/>
          </a:xfrm>
          <a:prstGeom prst="rect">
            <a:avLst/>
          </a:prstGeom>
          <a:noFill/>
        </p:spPr>
      </p:pic>
      <p:pic>
        <p:nvPicPr>
          <p:cNvPr id="10247" name="Picture 7" descr="C:\Users\Ricardo\Downloads\20180609_133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37957"/>
            <a:ext cx="3474720" cy="4479635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14072" y="4670449"/>
            <a:ext cx="3376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err="1" smtClean="0">
                <a:solidFill>
                  <a:schemeClr val="bg1"/>
                </a:solidFill>
              </a:rPr>
              <a:t>Bubalus</a:t>
            </a:r>
            <a:r>
              <a:rPr lang="pt-BR" sz="2800" b="1" i="1" dirty="0" smtClean="0">
                <a:solidFill>
                  <a:schemeClr val="bg1"/>
                </a:solidFill>
              </a:rPr>
              <a:t> </a:t>
            </a:r>
            <a:r>
              <a:rPr lang="pt-BR" sz="2800" b="1" i="1" dirty="0" err="1" smtClean="0">
                <a:solidFill>
                  <a:schemeClr val="bg1"/>
                </a:solidFill>
              </a:rPr>
              <a:t>bubalis</a:t>
            </a:r>
            <a:r>
              <a:rPr lang="pt-BR" sz="2800" b="1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sz="800" b="1" i="1" dirty="0" smtClean="0">
              <a:solidFill>
                <a:schemeClr val="bg1"/>
              </a:solidFill>
            </a:endParaRPr>
          </a:p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Búfalo doméstico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0249" name="Picture 9" descr="Resultado de imagem para coraÃ§Ã£o"/>
          <p:cNvPicPr>
            <a:picLocks noChangeAspect="1" noChangeArrowheads="1"/>
          </p:cNvPicPr>
          <p:nvPr/>
        </p:nvPicPr>
        <p:blipFill>
          <a:blip r:embed="rId5"/>
          <a:srcRect l="31535" t="27877" r="33365" b="26926"/>
          <a:stretch>
            <a:fillRect/>
          </a:stretch>
        </p:blipFill>
        <p:spPr bwMode="auto">
          <a:xfrm>
            <a:off x="3717614" y="1856943"/>
            <a:ext cx="1431163" cy="1842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83427" y="328613"/>
            <a:ext cx="7105167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A Carne de Búfalo - Gordura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277" y="1450658"/>
            <a:ext cx="8060274" cy="383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2331"/>
          <a:stretch>
            <a:fillRect/>
          </a:stretch>
        </p:blipFill>
        <p:spPr bwMode="auto">
          <a:xfrm>
            <a:off x="305677" y="5233181"/>
            <a:ext cx="8233411" cy="159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 txBox="1">
            <a:spLocks/>
          </p:cNvSpPr>
          <p:nvPr/>
        </p:nvSpPr>
        <p:spPr bwMode="auto">
          <a:xfrm>
            <a:off x="83427" y="328613"/>
            <a:ext cx="7105167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A Carne de Búfalo - Gordura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69994"/>
          <a:stretch>
            <a:fillRect/>
          </a:stretch>
        </p:blipFill>
        <p:spPr bwMode="auto">
          <a:xfrm>
            <a:off x="366277" y="1450658"/>
            <a:ext cx="8060274" cy="115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59" y="2591314"/>
            <a:ext cx="7569590" cy="281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t="2331" b="9896"/>
          <a:stretch>
            <a:fillRect/>
          </a:stretch>
        </p:blipFill>
        <p:spPr bwMode="auto">
          <a:xfrm>
            <a:off x="305677" y="5359793"/>
            <a:ext cx="8233411" cy="143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83427" y="328613"/>
            <a:ext cx="6373644" cy="1325562"/>
          </a:xfrm>
        </p:spPr>
        <p:txBody>
          <a:bodyPr>
            <a:normAutofit/>
          </a:bodyPr>
          <a:lstStyle/>
          <a:p>
            <a:r>
              <a:rPr lang="pt-BR" sz="3500" b="1" dirty="0" smtClean="0">
                <a:solidFill>
                  <a:schemeClr val="accent6">
                    <a:lumMod val="50000"/>
                  </a:schemeClr>
                </a:solidFill>
              </a:rPr>
              <a:t>A Carne de Búfalo – Minerais e Vitaminas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019" y="1552575"/>
            <a:ext cx="8440615" cy="508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83427" y="328613"/>
            <a:ext cx="7105167" cy="1325562"/>
          </a:xfrm>
        </p:spPr>
        <p:txBody>
          <a:bodyPr>
            <a:normAutofit/>
          </a:bodyPr>
          <a:lstStyle/>
          <a:p>
            <a:r>
              <a:rPr lang="pt-BR" sz="3800" b="1" dirty="0" smtClean="0">
                <a:solidFill>
                  <a:schemeClr val="accent6">
                    <a:lumMod val="50000"/>
                  </a:schemeClr>
                </a:solidFill>
              </a:rPr>
              <a:t>A Carne de Búfalo - Físicas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b="3258"/>
          <a:stretch>
            <a:fillRect/>
          </a:stretch>
        </p:blipFill>
        <p:spPr bwMode="auto">
          <a:xfrm>
            <a:off x="205007" y="1461361"/>
            <a:ext cx="8545097" cy="539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83427" y="328613"/>
            <a:ext cx="7105167" cy="1325562"/>
          </a:xfrm>
        </p:spPr>
        <p:txBody>
          <a:bodyPr>
            <a:normAutofit/>
          </a:bodyPr>
          <a:lstStyle/>
          <a:p>
            <a:r>
              <a:rPr lang="pt-BR" sz="3400" b="1" dirty="0" smtClean="0">
                <a:solidFill>
                  <a:schemeClr val="accent6">
                    <a:lumMod val="50000"/>
                  </a:schemeClr>
                </a:solidFill>
              </a:rPr>
              <a:t>A Carne de Búfalo - Sensoriais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952" y="1455348"/>
            <a:ext cx="8567220" cy="51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247032" cy="1325562"/>
          </a:xfrm>
        </p:spPr>
        <p:txBody>
          <a:bodyPr>
            <a:normAutofit/>
          </a:bodyPr>
          <a:lstStyle/>
          <a:p>
            <a:pPr algn="just"/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Bom, mas o que as pessoas querem?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425156" y="1576286"/>
            <a:ext cx="5988538" cy="57606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4000" dirty="0" smtClean="0">
                <a:solidFill>
                  <a:srgbClr val="3B3838"/>
                </a:solidFill>
              </a:rPr>
              <a:t>As pessoas querem comer!</a:t>
            </a:r>
          </a:p>
        </p:txBody>
      </p:sp>
      <p:sp>
        <p:nvSpPr>
          <p:cNvPr id="5124" name="AutoShape 4" descr="http://www.mundoboaforma.com.br/wp-content/uploads/2015/01/sala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6" name="Picture 6" descr="http://www.mundoboaforma.com.br/wp-content/uploads/2015/01/sa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641" y="2278967"/>
            <a:ext cx="2715016" cy="1997611"/>
          </a:xfrm>
          <a:prstGeom prst="rect">
            <a:avLst/>
          </a:prstGeom>
          <a:noFill/>
        </p:spPr>
      </p:pic>
      <p:pic>
        <p:nvPicPr>
          <p:cNvPr id="5132" name="Picture 12" descr="BÃºfalo Bill: PICANHA DE BÃFA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249" y="4401017"/>
            <a:ext cx="2672034" cy="2030873"/>
          </a:xfrm>
          <a:prstGeom prst="rect">
            <a:avLst/>
          </a:prstGeom>
          <a:noFill/>
        </p:spPr>
      </p:pic>
      <p:pic>
        <p:nvPicPr>
          <p:cNvPr id="5134" name="Picture 14" descr="https://i2.wp.com/www.pazarlamasyon.com/wp-content/uploads/2017/08/dondurmaistatistik.jpg?fit=1024%2C6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501" y="4400934"/>
            <a:ext cx="2700997" cy="2028001"/>
          </a:xfrm>
          <a:prstGeom prst="rect">
            <a:avLst/>
          </a:prstGeom>
          <a:noFill/>
        </p:spPr>
      </p:pic>
      <p:pic>
        <p:nvPicPr>
          <p:cNvPr id="5136" name="Picture 16" descr="Super Burguer"/>
          <p:cNvPicPr>
            <a:picLocks noChangeAspect="1" noChangeArrowheads="1"/>
          </p:cNvPicPr>
          <p:nvPr/>
        </p:nvPicPr>
        <p:blipFill>
          <a:blip r:embed="rId5"/>
          <a:srcRect l="23540" t="28182" r="20349" b="26027"/>
          <a:stretch>
            <a:fillRect/>
          </a:stretch>
        </p:blipFill>
        <p:spPr bwMode="auto">
          <a:xfrm>
            <a:off x="281354" y="2208628"/>
            <a:ext cx="2715063" cy="1997612"/>
          </a:xfrm>
          <a:prstGeom prst="rect">
            <a:avLst/>
          </a:prstGeom>
          <a:noFill/>
        </p:spPr>
      </p:pic>
      <p:pic>
        <p:nvPicPr>
          <p:cNvPr id="5138" name="Picture 18" descr="queijo-de-bufala"/>
          <p:cNvPicPr>
            <a:picLocks noChangeAspect="1" noChangeArrowheads="1"/>
          </p:cNvPicPr>
          <p:nvPr/>
        </p:nvPicPr>
        <p:blipFill>
          <a:blip r:embed="rId6"/>
          <a:srcRect l="12483" r="3564"/>
          <a:stretch>
            <a:fillRect/>
          </a:stretch>
        </p:blipFill>
        <p:spPr bwMode="auto">
          <a:xfrm>
            <a:off x="6203866" y="2285194"/>
            <a:ext cx="2518117" cy="1991384"/>
          </a:xfrm>
          <a:prstGeom prst="rect">
            <a:avLst/>
          </a:prstGeom>
          <a:noFill/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7"/>
          <a:srcRect l="8798" t="16346" r="37981" b="41923"/>
          <a:stretch>
            <a:fillRect/>
          </a:stretch>
        </p:blipFill>
        <p:spPr bwMode="auto">
          <a:xfrm>
            <a:off x="6203852" y="4360985"/>
            <a:ext cx="2511765" cy="20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247032" cy="1325562"/>
          </a:xfrm>
        </p:spPr>
        <p:txBody>
          <a:bodyPr>
            <a:normAutofit/>
          </a:bodyPr>
          <a:lstStyle/>
          <a:p>
            <a:pPr algn="just"/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Bom, mas o que as pessoas querem?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747547" y="1646626"/>
            <a:ext cx="3414131" cy="57606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4000" dirty="0" smtClean="0">
                <a:solidFill>
                  <a:srgbClr val="3B3838"/>
                </a:solidFill>
              </a:rPr>
              <a:t>Comer é bom?</a:t>
            </a:r>
          </a:p>
          <a:p>
            <a:pPr algn="just">
              <a:buNone/>
            </a:pPr>
            <a:endParaRPr lang="pt-BR" sz="4000" dirty="0" smtClean="0">
              <a:solidFill>
                <a:srgbClr val="3B3838"/>
              </a:solidFill>
            </a:endParaRPr>
          </a:p>
        </p:txBody>
      </p:sp>
      <p:pic>
        <p:nvPicPr>
          <p:cNvPr id="50178" name="Picture 2" descr="dopam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250" y="3135033"/>
            <a:ext cx="2589903" cy="1197831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 l="4471" t="26923" r="68269" b="40000"/>
          <a:stretch>
            <a:fillRect/>
          </a:stretch>
        </p:blipFill>
        <p:spPr bwMode="auto">
          <a:xfrm>
            <a:off x="3123026" y="2588468"/>
            <a:ext cx="2785404" cy="22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 descr="Seroton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0975" y="2845496"/>
            <a:ext cx="2411094" cy="1770648"/>
          </a:xfrm>
          <a:prstGeom prst="rect">
            <a:avLst/>
          </a:prstGeom>
          <a:noFill/>
        </p:spPr>
      </p:pic>
      <p:sp>
        <p:nvSpPr>
          <p:cNvPr id="9" name="Espaço Reservado para Conteúdo 6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281350" y="5175346"/>
            <a:ext cx="8510953" cy="10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3200" dirty="0" smtClean="0">
                <a:solidFill>
                  <a:srgbClr val="3B3838"/>
                </a:solidFill>
                <a:latin typeface="+mn-lt"/>
              </a:rPr>
              <a:t>Hormônios Neurotransmissores:</a:t>
            </a:r>
          </a:p>
          <a:p>
            <a:pPr marL="228600" marR="0" lvl="0" indent="-22860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3200" dirty="0" smtClean="0">
                <a:solidFill>
                  <a:srgbClr val="3B3838"/>
                </a:solidFill>
                <a:latin typeface="+mn-lt"/>
              </a:rPr>
              <a:t>Motivação, Prazer, Bem estar, Analgesia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228600" marR="0" lvl="0" indent="-2286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247032" cy="1325562"/>
          </a:xfrm>
        </p:spPr>
        <p:txBody>
          <a:bodyPr>
            <a:normAutofit/>
          </a:bodyPr>
          <a:lstStyle/>
          <a:p>
            <a:pPr algn="just"/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Bom, mas o que as pessoas querem?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40396" y="2307824"/>
            <a:ext cx="7886700" cy="11247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dirty="0" smtClean="0">
                <a:solidFill>
                  <a:srgbClr val="3B3838"/>
                </a:solidFill>
              </a:rPr>
              <a:t>	</a:t>
            </a:r>
            <a:r>
              <a:rPr lang="pt-BR" sz="3400" dirty="0" smtClean="0">
                <a:solidFill>
                  <a:srgbClr val="3B3838"/>
                </a:solidFill>
              </a:rPr>
              <a:t>Quem não vive, não come, e quem não come, não vive!</a:t>
            </a:r>
          </a:p>
        </p:txBody>
      </p:sp>
      <p:pic>
        <p:nvPicPr>
          <p:cNvPr id="43010" name="Picture 2" descr="http://1.bp.blogspot.com/_AmlMzyVj3dU/SxQVVKWOG4I/AAAAAAAAABU/zvPjwV6jHVs/s400/confu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4314" y="3445697"/>
            <a:ext cx="2439621" cy="2828508"/>
          </a:xfrm>
          <a:prstGeom prst="rect">
            <a:avLst/>
          </a:prstGeom>
          <a:noFill/>
        </p:spPr>
      </p:pic>
      <p:sp>
        <p:nvSpPr>
          <p:cNvPr id="5" name="Espaço Reservado para Conteúdo 6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636176" y="1576286"/>
            <a:ext cx="5988538" cy="57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As pessoas querem viver!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247032" cy="1325562"/>
          </a:xfrm>
        </p:spPr>
        <p:txBody>
          <a:bodyPr>
            <a:normAutofit/>
          </a:bodyPr>
          <a:lstStyle/>
          <a:p>
            <a:pPr algn="just"/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Bom, mas o que as pessoas querem?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0729" y="5360580"/>
            <a:ext cx="7958015" cy="118089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t-BR" sz="5100" dirty="0" smtClean="0">
                <a:solidFill>
                  <a:srgbClr val="FF0000"/>
                </a:solidFill>
              </a:rPr>
              <a:t>SEGURANÇA ALIMENTAR</a:t>
            </a:r>
          </a:p>
          <a:p>
            <a:pPr algn="ctr">
              <a:buNone/>
            </a:pPr>
            <a:r>
              <a:rPr lang="pt-BR" sz="5100" dirty="0" smtClean="0">
                <a:solidFill>
                  <a:srgbClr val="FF0000"/>
                </a:solidFill>
              </a:rPr>
              <a:t>Comer bem: sabor e saúde</a:t>
            </a:r>
          </a:p>
          <a:p>
            <a:pPr algn="ctr">
              <a:buNone/>
            </a:pPr>
            <a:endParaRPr lang="pt-BR" sz="5200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dirty="0" smtClean="0">
              <a:solidFill>
                <a:srgbClr val="3B3838"/>
              </a:solidFill>
            </a:endParaRPr>
          </a:p>
        </p:txBody>
      </p:sp>
      <p:pic>
        <p:nvPicPr>
          <p:cNvPr id="12290" name="Picture 2" descr="http://www.cntu.org.br/cntu2013/_files/imagens/Seguranca-alimentar.jpg"/>
          <p:cNvPicPr>
            <a:picLocks noChangeAspect="1" noChangeArrowheads="1"/>
          </p:cNvPicPr>
          <p:nvPr/>
        </p:nvPicPr>
        <p:blipFill>
          <a:blip r:embed="rId2"/>
          <a:srcRect t="3100" b="6346"/>
          <a:stretch>
            <a:fillRect/>
          </a:stretch>
        </p:blipFill>
        <p:spPr bwMode="auto">
          <a:xfrm>
            <a:off x="268107" y="1589649"/>
            <a:ext cx="4739988" cy="3756074"/>
          </a:xfrm>
          <a:prstGeom prst="rect">
            <a:avLst/>
          </a:prstGeom>
          <a:noFill/>
        </p:spPr>
      </p:pic>
      <p:pic>
        <p:nvPicPr>
          <p:cNvPr id="12292" name="Picture 4" descr="http://planitgp.com.br/home/wp-content/uploads/2017/05/sustentabilidade-gestao-projet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505" y="1871003"/>
            <a:ext cx="3348402" cy="3277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137" t="21871" r="34353" b="18161"/>
          <a:stretch>
            <a:fillRect/>
          </a:stretch>
        </p:blipFill>
        <p:spPr bwMode="auto">
          <a:xfrm>
            <a:off x="773710" y="1519311"/>
            <a:ext cx="7512147" cy="533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0680" t="43125" r="54618" b="24760"/>
          <a:stretch>
            <a:fillRect/>
          </a:stretch>
        </p:blipFill>
        <p:spPr bwMode="auto">
          <a:xfrm>
            <a:off x="-14082" y="1475993"/>
            <a:ext cx="4220308" cy="308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 l="13053" t="32692" r="45399" b="13846"/>
          <a:stretch>
            <a:fillRect/>
          </a:stretch>
        </p:blipFill>
        <p:spPr bwMode="auto">
          <a:xfrm>
            <a:off x="4740812" y="3735751"/>
            <a:ext cx="4260284" cy="308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4023452" y="1983461"/>
            <a:ext cx="3376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err="1" smtClean="0"/>
              <a:t>Bison</a:t>
            </a:r>
            <a:r>
              <a:rPr lang="pt-BR" sz="2800" b="1" i="1" dirty="0" smtClean="0"/>
              <a:t> </a:t>
            </a:r>
            <a:r>
              <a:rPr lang="pt-BR" sz="2800" b="1" i="1" dirty="0" err="1" smtClean="0"/>
              <a:t>bison</a:t>
            </a:r>
            <a:r>
              <a:rPr lang="pt-BR" sz="2800" b="1" i="1" dirty="0" smtClean="0"/>
              <a:t> </a:t>
            </a:r>
          </a:p>
          <a:p>
            <a:pPr algn="ctr"/>
            <a:endParaRPr lang="pt-BR" sz="800" b="1" i="1" dirty="0" smtClean="0"/>
          </a:p>
          <a:p>
            <a:pPr algn="ctr"/>
            <a:r>
              <a:rPr lang="pt-BR" sz="2800" b="1" dirty="0" smtClean="0"/>
              <a:t>Bisão americano</a:t>
            </a:r>
            <a:endParaRPr lang="pt-BR" sz="2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615476" y="5104209"/>
            <a:ext cx="3376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err="1" smtClean="0"/>
              <a:t>Syncerus</a:t>
            </a:r>
            <a:r>
              <a:rPr lang="pt-BR" sz="2800" b="1" i="1" dirty="0" smtClean="0"/>
              <a:t> </a:t>
            </a:r>
            <a:r>
              <a:rPr lang="pt-BR" sz="2800" b="1" i="1" dirty="0" err="1" smtClean="0"/>
              <a:t>caffer</a:t>
            </a:r>
            <a:endParaRPr lang="pt-BR" sz="2800" b="1" i="1" dirty="0" smtClean="0"/>
          </a:p>
          <a:p>
            <a:pPr algn="ctr"/>
            <a:endParaRPr lang="pt-BR" sz="800" b="1" i="1" dirty="0" smtClean="0"/>
          </a:p>
          <a:p>
            <a:pPr algn="ctr"/>
            <a:r>
              <a:rPr lang="pt-BR" sz="2800" b="1" dirty="0" smtClean="0"/>
              <a:t>Búfalo selvagem</a:t>
            </a:r>
            <a:endParaRPr lang="pt-BR" sz="2800" b="1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/>
          <a:srcRect l="10514" t="33990" r="69423" b="17018"/>
          <a:stretch>
            <a:fillRect/>
          </a:stretch>
        </p:blipFill>
        <p:spPr bwMode="auto">
          <a:xfrm>
            <a:off x="7353194" y="1503027"/>
            <a:ext cx="1475945" cy="27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8"/>
          <p:cNvSpPr>
            <a:spLocks noChangeArrowheads="1"/>
          </p:cNvSpPr>
          <p:nvPr/>
        </p:nvSpPr>
        <p:spPr bwMode="auto">
          <a:xfrm>
            <a:off x="0" y="4624957"/>
            <a:ext cx="1828803" cy="212753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3" name="Fluxograma: Conector 12"/>
          <p:cNvSpPr/>
          <p:nvPr/>
        </p:nvSpPr>
        <p:spPr>
          <a:xfrm>
            <a:off x="7891977" y="2771335"/>
            <a:ext cx="703385" cy="844062"/>
          </a:xfrm>
          <a:prstGeom prst="flowChartConnector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Conector 13"/>
          <p:cNvSpPr/>
          <p:nvPr/>
        </p:nvSpPr>
        <p:spPr>
          <a:xfrm>
            <a:off x="433589" y="5162843"/>
            <a:ext cx="916909" cy="982446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745" t="24596" r="26039" b="10651"/>
          <a:stretch>
            <a:fillRect/>
          </a:stretch>
        </p:blipFill>
        <p:spPr bwMode="auto">
          <a:xfrm>
            <a:off x="238348" y="1424566"/>
            <a:ext cx="8314808" cy="543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3800" b="1" dirty="0" smtClean="0">
                <a:solidFill>
                  <a:schemeClr val="accent6">
                    <a:lumMod val="50000"/>
                  </a:schemeClr>
                </a:solidFill>
              </a:rPr>
              <a:t>Doenças Cardiovasculares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797" t="4239" r="2041" b="8229"/>
          <a:stretch>
            <a:fillRect/>
          </a:stretch>
        </p:blipFill>
        <p:spPr bwMode="auto">
          <a:xfrm>
            <a:off x="0" y="1448972"/>
            <a:ext cx="8989260" cy="5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Sustentabilidade!!</a:t>
            </a:r>
          </a:p>
        </p:txBody>
      </p:sp>
      <p:pic>
        <p:nvPicPr>
          <p:cNvPr id="52226" name="Picture 2" descr="http://mecanicaonline.com.br/wordpress/wp-content/uploads/2017/09/SUSTENTABILIDADE-DESTAQUE.jpg"/>
          <p:cNvPicPr>
            <a:picLocks noChangeAspect="1" noChangeArrowheads="1"/>
          </p:cNvPicPr>
          <p:nvPr/>
        </p:nvPicPr>
        <p:blipFill>
          <a:blip r:embed="rId2"/>
          <a:srcRect l="5758" t="6925" r="4627"/>
          <a:stretch>
            <a:fillRect/>
          </a:stretch>
        </p:blipFill>
        <p:spPr bwMode="auto">
          <a:xfrm>
            <a:off x="154723" y="2039819"/>
            <a:ext cx="6513364" cy="4292527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886273" y="1477107"/>
            <a:ext cx="709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Búfalo: o animal da sustentabilidade!!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10288" y="2039807"/>
            <a:ext cx="216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 dirty="0" smtClean="0"/>
              <a:t> Carne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Leite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Derivados</a:t>
            </a:r>
            <a:endParaRPr lang="pt-BR" sz="2800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5303520" y="2166425"/>
            <a:ext cx="1181686" cy="5627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722008" y="3655279"/>
            <a:ext cx="2166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 dirty="0" smtClean="0"/>
              <a:t> Dócil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Rústico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Custo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Emissão</a:t>
            </a:r>
          </a:p>
          <a:p>
            <a:pPr>
              <a:buFont typeface="Arial" charset="0"/>
              <a:buChar char="•"/>
            </a:pPr>
            <a:r>
              <a:rPr lang="pt-BR" sz="2800" dirty="0" smtClean="0"/>
              <a:t> Excreção</a:t>
            </a:r>
            <a:endParaRPr lang="pt-BR" sz="2800" dirty="0"/>
          </a:p>
        </p:txBody>
      </p:sp>
      <p:cxnSp>
        <p:nvCxnSpPr>
          <p:cNvPr id="10" name="Conector de seta reta 9"/>
          <p:cNvCxnSpPr/>
          <p:nvPr/>
        </p:nvCxnSpPr>
        <p:spPr>
          <a:xfrm>
            <a:off x="6035040" y="4276584"/>
            <a:ext cx="436098" cy="1406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Saudável: quanto se paga?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8296" y="5694347"/>
            <a:ext cx="8060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 smtClean="0">
                <a:solidFill>
                  <a:srgbClr val="3B3838"/>
                </a:solidFill>
              </a:rPr>
              <a:t>Composição nutricional agrega valor!! </a:t>
            </a:r>
          </a:p>
        </p:txBody>
      </p:sp>
      <p:pic>
        <p:nvPicPr>
          <p:cNvPr id="7170" name="Picture 2" descr="Resultado de imagem para pastel"/>
          <p:cNvPicPr>
            <a:picLocks noChangeAspect="1" noChangeArrowheads="1"/>
          </p:cNvPicPr>
          <p:nvPr/>
        </p:nvPicPr>
        <p:blipFill>
          <a:blip r:embed="rId2"/>
          <a:srcRect l="9447"/>
          <a:stretch>
            <a:fillRect/>
          </a:stretch>
        </p:blipFill>
        <p:spPr bwMode="auto">
          <a:xfrm>
            <a:off x="3362178" y="1734313"/>
            <a:ext cx="2321259" cy="1740408"/>
          </a:xfrm>
          <a:prstGeom prst="rect">
            <a:avLst/>
          </a:prstGeom>
          <a:noFill/>
        </p:spPr>
      </p:pic>
      <p:pic>
        <p:nvPicPr>
          <p:cNvPr id="7172" name="Picture 4" descr="Resultado de imagem para hamburgu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50" y="1705874"/>
            <a:ext cx="2692867" cy="1965793"/>
          </a:xfrm>
          <a:prstGeom prst="rect">
            <a:avLst/>
          </a:prstGeom>
          <a:noFill/>
        </p:spPr>
      </p:pic>
      <p:pic>
        <p:nvPicPr>
          <p:cNvPr id="7174" name="Picture 6" descr="Resultado de imagem para pizza"/>
          <p:cNvPicPr>
            <a:picLocks noChangeAspect="1" noChangeArrowheads="1"/>
          </p:cNvPicPr>
          <p:nvPr/>
        </p:nvPicPr>
        <p:blipFill>
          <a:blip r:embed="rId4"/>
          <a:srcRect l="24051"/>
          <a:stretch>
            <a:fillRect/>
          </a:stretch>
        </p:blipFill>
        <p:spPr bwMode="auto">
          <a:xfrm>
            <a:off x="6189786" y="1755260"/>
            <a:ext cx="2399664" cy="1705391"/>
          </a:xfrm>
          <a:prstGeom prst="rect">
            <a:avLst/>
          </a:prstGeom>
          <a:noFill/>
        </p:spPr>
      </p:pic>
      <p:pic>
        <p:nvPicPr>
          <p:cNvPr id="7176" name="Picture 8" descr="Resultado de imagem para sorvete"/>
          <p:cNvPicPr>
            <a:picLocks noChangeAspect="1" noChangeArrowheads="1"/>
          </p:cNvPicPr>
          <p:nvPr/>
        </p:nvPicPr>
        <p:blipFill>
          <a:blip r:embed="rId5" cstate="print"/>
          <a:srcRect l="10543" r="11677"/>
          <a:stretch>
            <a:fillRect/>
          </a:stretch>
        </p:blipFill>
        <p:spPr bwMode="auto">
          <a:xfrm>
            <a:off x="412188" y="3706463"/>
            <a:ext cx="2401348" cy="1976881"/>
          </a:xfrm>
          <a:prstGeom prst="rect">
            <a:avLst/>
          </a:prstGeom>
          <a:noFill/>
        </p:spPr>
      </p:pic>
      <p:pic>
        <p:nvPicPr>
          <p:cNvPr id="7178" name="Picture 10" descr="Resultado de imagem para doc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6789" y="3737905"/>
            <a:ext cx="2264689" cy="1889173"/>
          </a:xfrm>
          <a:prstGeom prst="rect">
            <a:avLst/>
          </a:prstGeom>
          <a:noFill/>
        </p:spPr>
      </p:pic>
      <p:sp>
        <p:nvSpPr>
          <p:cNvPr id="7180" name="AutoShape 12" descr="Resultado de imagem para churra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2" name="AutoShape 14" descr="Resultado de imagem para churra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4" name="AutoShape 16" descr="Sonhar com churra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6" name="AutoShape 18" descr="Sonhar com churra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7"/>
          <a:srcRect l="1731" t="41731" r="48365" b="14231"/>
          <a:stretch>
            <a:fillRect/>
          </a:stretch>
        </p:blipFill>
        <p:spPr bwMode="auto">
          <a:xfrm>
            <a:off x="6246055" y="3727937"/>
            <a:ext cx="2377440" cy="191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Saudável: quanto se paga?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3896" y="3401263"/>
            <a:ext cx="7990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rgbClr val="3B3838"/>
                </a:solidFill>
              </a:rPr>
              <a:t>Confeccione/comercialize produtos derivados de búfalos! </a:t>
            </a:r>
          </a:p>
          <a:p>
            <a:pPr algn="ctr"/>
            <a:endParaRPr lang="pt-BR" sz="3600" dirty="0" smtClean="0">
              <a:solidFill>
                <a:srgbClr val="3B3838"/>
              </a:solidFill>
            </a:endParaRPr>
          </a:p>
          <a:p>
            <a:pPr algn="ctr"/>
            <a:r>
              <a:rPr lang="pt-BR" sz="3600" dirty="0" smtClean="0">
                <a:solidFill>
                  <a:srgbClr val="3B3838"/>
                </a:solidFill>
              </a:rPr>
              <a:t>Crie o seu produto com derivados de búfalos!</a:t>
            </a:r>
          </a:p>
        </p:txBody>
      </p:sp>
      <p:pic>
        <p:nvPicPr>
          <p:cNvPr id="6146" name="Picture 2" descr="Resultado de imagem para car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58" y="1659988"/>
            <a:ext cx="2857500" cy="1905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2452" t="25000" r="50817" b="29231"/>
          <a:stretch>
            <a:fillRect/>
          </a:stretch>
        </p:blipFill>
        <p:spPr bwMode="auto">
          <a:xfrm>
            <a:off x="3432516" y="1631331"/>
            <a:ext cx="2433709" cy="17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Resultado de imagem para le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784" y="1611310"/>
            <a:ext cx="2337575" cy="1807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Saudável: quanto se paga?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3896" y="4667383"/>
            <a:ext cx="7990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600" dirty="0" smtClean="0">
                <a:solidFill>
                  <a:srgbClr val="3B3838"/>
                </a:solidFill>
              </a:rPr>
              <a:t>Harmonize!</a:t>
            </a:r>
          </a:p>
          <a:p>
            <a:pPr algn="ctr">
              <a:buNone/>
            </a:pPr>
            <a:endParaRPr lang="pt-BR" sz="3600" dirty="0" smtClean="0">
              <a:solidFill>
                <a:srgbClr val="3B3838"/>
              </a:solidFill>
            </a:endParaRPr>
          </a:p>
          <a:p>
            <a:pPr algn="ctr">
              <a:buNone/>
            </a:pPr>
            <a:r>
              <a:rPr lang="pt-BR" sz="3600" dirty="0" smtClean="0">
                <a:solidFill>
                  <a:srgbClr val="3B3838"/>
                </a:solidFill>
              </a:rPr>
              <a:t>Búfalo é simplicidade com requinte!</a:t>
            </a:r>
          </a:p>
        </p:txBody>
      </p:sp>
      <p:pic>
        <p:nvPicPr>
          <p:cNvPr id="5122" name="Picture 2" descr="Resultado de imagem para queijo e vin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058" y="1590601"/>
            <a:ext cx="59055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Saudável: quanto se paga?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7964" y="4357887"/>
            <a:ext cx="7990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rgbClr val="3B3838"/>
                </a:solidFill>
              </a:rPr>
              <a:t>Procure a ABCB!!</a:t>
            </a:r>
          </a:p>
          <a:p>
            <a:pPr algn="ctr"/>
            <a:endParaRPr lang="pt-BR" sz="3600" dirty="0" smtClean="0">
              <a:solidFill>
                <a:srgbClr val="3B3838"/>
              </a:solidFill>
            </a:endParaRPr>
          </a:p>
          <a:p>
            <a:pPr algn="ctr"/>
            <a:r>
              <a:rPr lang="pt-BR" sz="3600" dirty="0" smtClean="0">
                <a:solidFill>
                  <a:srgbClr val="3B3838"/>
                </a:solidFill>
              </a:rPr>
              <a:t>Venda búfalos e ganhe mais!! </a:t>
            </a:r>
          </a:p>
        </p:txBody>
      </p:sp>
      <p:pic>
        <p:nvPicPr>
          <p:cNvPr id="4098" name="Picture 2" descr="Resultado de imagem para abcb bufal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220" y="1674056"/>
            <a:ext cx="3305078" cy="2730856"/>
          </a:xfrm>
          <a:prstGeom prst="rect">
            <a:avLst/>
          </a:prstGeom>
          <a:noFill/>
        </p:spPr>
      </p:pic>
      <p:pic>
        <p:nvPicPr>
          <p:cNvPr id="4100" name="Picture 4" descr="Resultado de imagem para abcb bufal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0635" y="1826722"/>
            <a:ext cx="2613319" cy="2479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843578"/>
            <a:ext cx="7886700" cy="787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4800" dirty="0" smtClean="0">
                <a:solidFill>
                  <a:srgbClr val="3B3838"/>
                </a:solidFill>
              </a:rPr>
              <a:t>Coma búfalos e viva mais!</a:t>
            </a:r>
          </a:p>
          <a:p>
            <a:pPr algn="just"/>
            <a:endParaRPr lang="pt-BR" dirty="0" smtClean="0">
              <a:solidFill>
                <a:srgbClr val="3B3838"/>
              </a:solidFill>
            </a:endParaRPr>
          </a:p>
        </p:txBody>
      </p:sp>
      <p:pic>
        <p:nvPicPr>
          <p:cNvPr id="3074" name="Picture 2" descr="Resultado de imagem para comer sau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05" y="3147653"/>
            <a:ext cx="2760785" cy="276078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3750" t="40384" r="51538" b="26731"/>
          <a:stretch>
            <a:fillRect/>
          </a:stretch>
        </p:blipFill>
        <p:spPr bwMode="auto">
          <a:xfrm>
            <a:off x="3784206" y="3080829"/>
            <a:ext cx="4796753" cy="279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056988" y="2139003"/>
            <a:ext cx="3034323" cy="787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4400" dirty="0" smtClean="0">
                <a:solidFill>
                  <a:srgbClr val="3B3838"/>
                </a:solidFill>
              </a:rPr>
              <a:t>OBRIGADO!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341" y="3263713"/>
            <a:ext cx="86938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200" dirty="0" smtClean="0"/>
              <a:t>Dr. Ricardo Alexandre Silva Pessoa</a:t>
            </a:r>
          </a:p>
          <a:p>
            <a:pPr algn="ctr">
              <a:spcAft>
                <a:spcPts val="1200"/>
              </a:spcAft>
            </a:pPr>
            <a:r>
              <a:rPr lang="pt-BR" sz="3200" dirty="0" smtClean="0"/>
              <a:t>Professor Associado da UFRPE</a:t>
            </a:r>
          </a:p>
          <a:p>
            <a:pPr algn="ctr">
              <a:spcAft>
                <a:spcPts val="1200"/>
              </a:spcAft>
            </a:pPr>
            <a:r>
              <a:rPr lang="pt-BR" sz="3200" dirty="0" smtClean="0"/>
              <a:t>Doutor em Nutrição e Produção Animal – UFV</a:t>
            </a:r>
          </a:p>
          <a:p>
            <a:pPr algn="ctr">
              <a:spcAft>
                <a:spcPts val="1200"/>
              </a:spcAft>
            </a:pPr>
            <a:r>
              <a:rPr lang="pt-BR" sz="3200" b="1" dirty="0" smtClean="0">
                <a:solidFill>
                  <a:srgbClr val="FF0000"/>
                </a:solidFill>
              </a:rPr>
              <a:t>ricardo.spessoa@ufrpe.br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pic>
        <p:nvPicPr>
          <p:cNvPr id="24578" name="Picture 2" descr="C:\Users\Ricardo\Downloads\20180320_1944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19" y="1544319"/>
            <a:ext cx="4255819" cy="5001623"/>
          </a:xfrm>
          <a:prstGeom prst="rect">
            <a:avLst/>
          </a:prstGeom>
          <a:noFill/>
        </p:spPr>
      </p:pic>
      <p:pic>
        <p:nvPicPr>
          <p:cNvPr id="12" name="Picture 2" descr="Resultado de imagem para carabao"/>
          <p:cNvPicPr>
            <a:picLocks noChangeAspect="1" noChangeArrowheads="1"/>
          </p:cNvPicPr>
          <p:nvPr/>
        </p:nvPicPr>
        <p:blipFill>
          <a:blip r:embed="rId4" cstate="print"/>
          <a:srcRect l="14993" r="4394" b="17646"/>
          <a:stretch>
            <a:fillRect/>
          </a:stretch>
        </p:blipFill>
        <p:spPr bwMode="auto">
          <a:xfrm>
            <a:off x="4479028" y="1545161"/>
            <a:ext cx="4463999" cy="260592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35556" t="31092" r="29495" b="22575"/>
          <a:stretch>
            <a:fillRect/>
          </a:stretch>
        </p:blipFill>
        <p:spPr bwMode="auto">
          <a:xfrm>
            <a:off x="5050311" y="3994830"/>
            <a:ext cx="3362180" cy="278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95553" y="2672880"/>
            <a:ext cx="4023363" cy="303862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3200" b="1" dirty="0" smtClean="0">
                <a:solidFill>
                  <a:srgbClr val="3B3838"/>
                </a:solidFill>
              </a:rPr>
              <a:t>Brasil: maior rebanho do mundo ocidental</a:t>
            </a:r>
          </a:p>
          <a:p>
            <a:pPr algn="ctr">
              <a:buNone/>
            </a:pPr>
            <a:endParaRPr lang="pt-BR" sz="3200" b="1" dirty="0" smtClean="0">
              <a:solidFill>
                <a:srgbClr val="3B3838"/>
              </a:solidFill>
            </a:endParaRPr>
          </a:p>
          <a:p>
            <a:pPr algn="ctr">
              <a:buNone/>
            </a:pPr>
            <a:r>
              <a:rPr lang="pt-BR" sz="3200" b="1" dirty="0" smtClean="0">
                <a:solidFill>
                  <a:srgbClr val="3B3838"/>
                </a:solidFill>
              </a:rPr>
              <a:t>Carne, leite e subprodutos de alta qualidade!!</a:t>
            </a:r>
          </a:p>
        </p:txBody>
      </p:sp>
      <p:pic>
        <p:nvPicPr>
          <p:cNvPr id="9217" name="Picture 1" descr="C:\Users\Ricardo\Downloads\Screenshot_20170602-135337.png"/>
          <p:cNvPicPr>
            <a:picLocks noChangeAspect="1" noChangeArrowheads="1"/>
          </p:cNvPicPr>
          <p:nvPr/>
        </p:nvPicPr>
        <p:blipFill>
          <a:blip r:embed="rId2"/>
          <a:srcRect l="36923" t="25453" r="32154" b="18752"/>
          <a:stretch>
            <a:fillRect/>
          </a:stretch>
        </p:blipFill>
        <p:spPr bwMode="auto">
          <a:xfrm>
            <a:off x="-23407" y="1561509"/>
            <a:ext cx="5031480" cy="5106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Mas,.....!!!!!!</a:t>
            </a:r>
          </a:p>
        </p:txBody>
      </p:sp>
      <p:sp>
        <p:nvSpPr>
          <p:cNvPr id="5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205050" y="1491169"/>
            <a:ext cx="3530017" cy="1547446"/>
          </a:xfrm>
        </p:spPr>
        <p:txBody>
          <a:bodyPr>
            <a:normAutofit fontScale="92500" lnSpcReduction="10000"/>
          </a:bodyPr>
          <a:lstStyle/>
          <a:p>
            <a:pPr algn="just"/>
            <a:endParaRPr lang="pt-BR" dirty="0" smtClean="0">
              <a:solidFill>
                <a:srgbClr val="3B3838"/>
              </a:solidFill>
            </a:endParaRPr>
          </a:p>
          <a:p>
            <a:pPr algn="ctr">
              <a:buNone/>
            </a:pPr>
            <a:r>
              <a:rPr lang="pt-BR" sz="3900" b="1" dirty="0" smtClean="0">
                <a:solidFill>
                  <a:srgbClr val="3B3838"/>
                </a:solidFill>
              </a:rPr>
              <a:t>Produtos da Bubalinocultura</a:t>
            </a:r>
          </a:p>
          <a:p>
            <a:pPr algn="just"/>
            <a:endParaRPr lang="pt-BR" sz="3600" dirty="0" smtClean="0">
              <a:solidFill>
                <a:srgbClr val="3B3838"/>
              </a:solidFill>
            </a:endParaRPr>
          </a:p>
          <a:p>
            <a:pPr algn="just"/>
            <a:endParaRPr lang="pt-BR" dirty="0" smtClean="0">
              <a:solidFill>
                <a:srgbClr val="3B3838"/>
              </a:solidFill>
            </a:endParaRPr>
          </a:p>
        </p:txBody>
      </p:sp>
      <p:sp>
        <p:nvSpPr>
          <p:cNvPr id="8196" name="AutoShape 4" descr="Food service inspec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8" name="Picture 6" descr="Food service inspections"/>
          <p:cNvPicPr>
            <a:picLocks noChangeAspect="1" noChangeArrowheads="1"/>
          </p:cNvPicPr>
          <p:nvPr/>
        </p:nvPicPr>
        <p:blipFill>
          <a:blip r:embed="rId2"/>
          <a:srcRect l="21069" r="18158"/>
          <a:stretch>
            <a:fillRect/>
          </a:stretch>
        </p:blipFill>
        <p:spPr bwMode="auto">
          <a:xfrm>
            <a:off x="379379" y="1642403"/>
            <a:ext cx="4938206" cy="4570660"/>
          </a:xfrm>
          <a:prstGeom prst="rect">
            <a:avLst/>
          </a:prstGeom>
          <a:noFill/>
        </p:spPr>
      </p:pic>
      <p:pic>
        <p:nvPicPr>
          <p:cNvPr id="8199" name="Picture 7" descr="F:\BÚFALOUFRPE\Rico\Logo Búfalos UFRPE\Logo Búfalos UFRPE.png"/>
          <p:cNvPicPr>
            <a:picLocks noChangeAspect="1" noChangeArrowheads="1"/>
          </p:cNvPicPr>
          <p:nvPr/>
        </p:nvPicPr>
        <p:blipFill>
          <a:blip r:embed="rId3"/>
          <a:srcRect l="16478" t="19189" r="63139" b="23367"/>
          <a:stretch>
            <a:fillRect/>
          </a:stretch>
        </p:blipFill>
        <p:spPr bwMode="auto">
          <a:xfrm>
            <a:off x="2982351" y="3953022"/>
            <a:ext cx="1055077" cy="829994"/>
          </a:xfrm>
          <a:prstGeom prst="rect">
            <a:avLst/>
          </a:prstGeom>
          <a:noFill/>
        </p:spPr>
      </p:pic>
      <p:cxnSp>
        <p:nvCxnSpPr>
          <p:cNvPr id="9" name="Conector de seta reta 8"/>
          <p:cNvCxnSpPr/>
          <p:nvPr/>
        </p:nvCxnSpPr>
        <p:spPr>
          <a:xfrm rot="10800000" flipV="1">
            <a:off x="4360986" y="2883876"/>
            <a:ext cx="2785403" cy="13082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uxograma: Conector 9"/>
          <p:cNvSpPr/>
          <p:nvPr/>
        </p:nvSpPr>
        <p:spPr>
          <a:xfrm>
            <a:off x="2771335" y="3685736"/>
            <a:ext cx="1448971" cy="1448971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01" name="AutoShape 9" descr="Food service to bedroom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03" name="Picture 11" descr="Food service to bedroom Free Icon"/>
          <p:cNvPicPr>
            <a:picLocks noChangeAspect="1" noChangeArrowheads="1"/>
          </p:cNvPicPr>
          <p:nvPr/>
        </p:nvPicPr>
        <p:blipFill>
          <a:blip r:embed="rId4" cstate="print"/>
          <a:srcRect l="12962" r="13428"/>
          <a:stretch>
            <a:fillRect/>
          </a:stretch>
        </p:blipFill>
        <p:spPr bwMode="auto">
          <a:xfrm>
            <a:off x="6330461" y="3627706"/>
            <a:ext cx="1554583" cy="2111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28613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576286"/>
            <a:ext cx="7886700" cy="4351337"/>
          </a:xfrm>
        </p:spPr>
        <p:txBody>
          <a:bodyPr>
            <a:normAutofit/>
          </a:bodyPr>
          <a:lstStyle/>
          <a:p>
            <a:pPr algn="just"/>
            <a:r>
              <a:rPr lang="pt-BR" sz="3600" b="1" dirty="0" smtClean="0">
                <a:solidFill>
                  <a:srgbClr val="3B3838"/>
                </a:solidFill>
              </a:rPr>
              <a:t>Mercado de FOOD SERVICE:</a:t>
            </a:r>
          </a:p>
        </p:txBody>
      </p:sp>
      <p:pic>
        <p:nvPicPr>
          <p:cNvPr id="7170" name="Picture 2" descr="Responsive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65" y="2209263"/>
            <a:ext cx="3234739" cy="242605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6773" t="32037" r="52993" b="13730"/>
          <a:stretch>
            <a:fillRect/>
          </a:stretch>
        </p:blipFill>
        <p:spPr bwMode="auto">
          <a:xfrm>
            <a:off x="2855729" y="4178089"/>
            <a:ext cx="2518117" cy="25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beneficio-do-leite-do-bufa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3459" y="2226210"/>
            <a:ext cx="4069583" cy="2373923"/>
          </a:xfrm>
          <a:prstGeom prst="rect">
            <a:avLst/>
          </a:prstGeom>
          <a:noFill/>
        </p:spPr>
      </p:pic>
      <p:pic>
        <p:nvPicPr>
          <p:cNvPr id="8" name="Picture 1" descr="C:\Users\Ricardo\Downloads\Screenshot_20170602-135337.png"/>
          <p:cNvPicPr>
            <a:picLocks noChangeAspect="1" noChangeArrowheads="1"/>
          </p:cNvPicPr>
          <p:nvPr/>
        </p:nvPicPr>
        <p:blipFill>
          <a:blip r:embed="rId5"/>
          <a:srcRect l="36923" t="25453" r="32154" b="18752"/>
          <a:stretch>
            <a:fillRect/>
          </a:stretch>
        </p:blipFill>
        <p:spPr bwMode="auto">
          <a:xfrm>
            <a:off x="7685689" y="5416065"/>
            <a:ext cx="1136592" cy="1153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00477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65972"/>
            <a:ext cx="7886700" cy="1209115"/>
          </a:xfrm>
        </p:spPr>
        <p:txBody>
          <a:bodyPr>
            <a:normAutofit/>
          </a:bodyPr>
          <a:lstStyle/>
          <a:p>
            <a:pPr algn="just"/>
            <a:r>
              <a:rPr lang="pt-BR" b="1" dirty="0" smtClean="0">
                <a:solidFill>
                  <a:srgbClr val="3B3838"/>
                </a:solidFill>
              </a:rPr>
              <a:t>A bubalinocultura tem esses produtos? Carne: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98063"/>
            <a:ext cx="5922498" cy="483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9809" y="1800665"/>
            <a:ext cx="2819107" cy="490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5"/>
          <p:cNvSpPr>
            <a:spLocks noGrp="1"/>
          </p:cNvSpPr>
          <p:nvPr>
            <p:ph type="title"/>
          </p:nvPr>
        </p:nvSpPr>
        <p:spPr>
          <a:xfrm>
            <a:off x="167836" y="300477"/>
            <a:ext cx="6538913" cy="132556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BUBALINOCULTURA...</a:t>
            </a:r>
          </a:p>
        </p:txBody>
      </p:sp>
      <p:sp>
        <p:nvSpPr>
          <p:cNvPr id="7" name="Espaço Reservado para Conteúdo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65972"/>
            <a:ext cx="7886700" cy="1209115"/>
          </a:xfrm>
        </p:spPr>
        <p:txBody>
          <a:bodyPr>
            <a:normAutofit/>
          </a:bodyPr>
          <a:lstStyle/>
          <a:p>
            <a:pPr algn="just"/>
            <a:r>
              <a:rPr lang="pt-BR" b="1" dirty="0" smtClean="0">
                <a:solidFill>
                  <a:srgbClr val="3B3838"/>
                </a:solidFill>
              </a:rPr>
              <a:t>A bubalinocultura tem esses produtos? Leite: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98063"/>
            <a:ext cx="6063175" cy="483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379" y="1956216"/>
            <a:ext cx="2897946" cy="466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3959</TotalTime>
  <Words>369</Words>
  <Application>Microsoft Macintosh PowerPoint</Application>
  <PresentationFormat>Apresentação na tela (4:3)</PresentationFormat>
  <Paragraphs>95</Paragraphs>
  <Slides>38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As oportunidades para a Bubalinocultura no setor de food service</vt:lpstr>
      <vt:lpstr>BUBALINOCULTURA...</vt:lpstr>
      <vt:lpstr>BUBALINOCULTURA...</vt:lpstr>
      <vt:lpstr>BUBALINOCULTURA...</vt:lpstr>
      <vt:lpstr>BUBALINOCULTURA...</vt:lpstr>
      <vt:lpstr>Mas,.....!!!!!!</vt:lpstr>
      <vt:lpstr>BUBALINOCULTURA...</vt:lpstr>
      <vt:lpstr>BUBALINOCULTURA...</vt:lpstr>
      <vt:lpstr>BUBALINOCULTURA...</vt:lpstr>
      <vt:lpstr>BUBALINOCULTURA...</vt:lpstr>
      <vt:lpstr>BUBALINOCULTURA...</vt:lpstr>
      <vt:lpstr>O leite de búfala - Umidade</vt:lpstr>
      <vt:lpstr>O leite de búfala - Sustentável</vt:lpstr>
      <vt:lpstr>O leite de búfala - Proteína</vt:lpstr>
      <vt:lpstr>O leite de búfala - Proteína</vt:lpstr>
      <vt:lpstr>O leite de búfala - Gordura</vt:lpstr>
      <vt:lpstr>O leite de búfala - Minerais</vt:lpstr>
      <vt:lpstr>O leite de búfala - Vitaminas</vt:lpstr>
      <vt:lpstr>A Carne de Búfalo - Proteína</vt:lpstr>
      <vt:lpstr>A Carne de Búfalo - Gordura</vt:lpstr>
      <vt:lpstr>Slide 21</vt:lpstr>
      <vt:lpstr>A Carne de Búfalo – Minerais e Vitaminas</vt:lpstr>
      <vt:lpstr>A Carne de Búfalo - Físicas</vt:lpstr>
      <vt:lpstr>A Carne de Búfalo - Sensoriais</vt:lpstr>
      <vt:lpstr>Bom, mas o que as pessoas querem?</vt:lpstr>
      <vt:lpstr>Bom, mas o que as pessoas querem?</vt:lpstr>
      <vt:lpstr>Bom, mas o que as pessoas querem?</vt:lpstr>
      <vt:lpstr>Bom, mas o que as pessoas querem?</vt:lpstr>
      <vt:lpstr>BUBALINOCULTURA...</vt:lpstr>
      <vt:lpstr>BUBALINOCULTURA...</vt:lpstr>
      <vt:lpstr>Doenças Cardiovasculares</vt:lpstr>
      <vt:lpstr>Sustentabilidade!!</vt:lpstr>
      <vt:lpstr>Saudável: quanto se paga?</vt:lpstr>
      <vt:lpstr>Saudável: quanto se paga?</vt:lpstr>
      <vt:lpstr>Saudável: quanto se paga?</vt:lpstr>
      <vt:lpstr>Saudável: quanto se paga?</vt:lpstr>
      <vt:lpstr>BUBALINOCULTURA...</vt:lpstr>
      <vt:lpstr>BUBALINOCULTURA...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Costa, Carol</dc:creator>
  <cp:lastModifiedBy>Ricardo</cp:lastModifiedBy>
  <cp:revision>192</cp:revision>
  <dcterms:created xsi:type="dcterms:W3CDTF">2018-05-09T17:25:53Z</dcterms:created>
  <dcterms:modified xsi:type="dcterms:W3CDTF">2018-06-12T12:02:19Z</dcterms:modified>
</cp:coreProperties>
</file>