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67" r:id="rId4"/>
    <p:sldId id="272" r:id="rId5"/>
    <p:sldId id="268" r:id="rId6"/>
    <p:sldId id="269" r:id="rId7"/>
    <p:sldId id="261" r:id="rId8"/>
    <p:sldId id="260" r:id="rId9"/>
    <p:sldId id="270" r:id="rId10"/>
    <p:sldId id="273" r:id="rId11"/>
    <p:sldId id="274" r:id="rId12"/>
    <p:sldId id="275" r:id="rId13"/>
    <p:sldId id="279" r:id="rId14"/>
    <p:sldId id="265" r:id="rId15"/>
    <p:sldId id="276" r:id="rId16"/>
    <p:sldId id="277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45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C3C97-4B23-42FF-BEFA-9EB40C7D00AA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E4484-35BB-41EB-BAC3-7F1F558F9F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26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4484-35BB-41EB-BAC3-7F1F558F9F7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30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4484-35BB-41EB-BAC3-7F1F558F9F7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91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95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20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77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14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39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6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65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24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41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83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59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7C8E-9CA0-4E6B-BB85-D9AC5483734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94180-8BB7-4A6B-811E-27779DCEEE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0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7413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b="1" cap="all" dirty="0" smtClean="0"/>
              <a:t>“Queijos </a:t>
            </a:r>
            <a:r>
              <a:rPr lang="pt-BR" sz="4400" b="1" cap="all" dirty="0"/>
              <a:t>de Búfala: quais os benefícios para a saúde e implementações em </a:t>
            </a:r>
            <a:r>
              <a:rPr lang="pt-BR" sz="4400" b="1" cap="all" dirty="0" smtClean="0"/>
              <a:t>cardápios”</a:t>
            </a:r>
            <a:endParaRPr lang="pt-BR" sz="4400" b="1" cap="al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200" b="1" dirty="0" smtClean="0"/>
              <a:t>SANDRA CHEMIN</a:t>
            </a:r>
            <a:endParaRPr lang="pt-BR" sz="3200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646" y="5257800"/>
            <a:ext cx="404814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QUEIJO MOZZARELLA DE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5904" y="1825625"/>
            <a:ext cx="10377896" cy="4351338"/>
          </a:xfrm>
        </p:spPr>
        <p:txBody>
          <a:bodyPr>
            <a:normAutofit/>
          </a:bodyPr>
          <a:lstStyle/>
          <a:p>
            <a:pPr lvl="0"/>
            <a:r>
              <a:rPr lang="pt-PT" altLang="pt-BR" dirty="0" smtClean="0">
                <a:solidFill>
                  <a:srgbClr val="212121"/>
                </a:solidFill>
                <a:latin typeface="inherit"/>
              </a:rPr>
              <a:t>O </a:t>
            </a:r>
            <a:r>
              <a:rPr lang="pt-PT" altLang="pt-BR" dirty="0">
                <a:solidFill>
                  <a:srgbClr val="212121"/>
                </a:solidFill>
                <a:latin typeface="inherit"/>
              </a:rPr>
              <a:t>processo de fabricação de queijos e o amadurecimento </a:t>
            </a:r>
            <a:r>
              <a:rPr lang="pt-PT" altLang="pt-BR" dirty="0" smtClean="0">
                <a:solidFill>
                  <a:srgbClr val="212121"/>
                </a:solidFill>
                <a:latin typeface="inherit"/>
              </a:rPr>
              <a:t>influencia </a:t>
            </a:r>
            <a:r>
              <a:rPr lang="pt-PT" altLang="pt-BR" dirty="0">
                <a:solidFill>
                  <a:srgbClr val="212121"/>
                </a:solidFill>
                <a:latin typeface="inherit"/>
              </a:rPr>
              <a:t>o conteúdo de ácidos graxos, modificando vários aterogênicos (C12: </a:t>
            </a:r>
            <a:r>
              <a:rPr lang="pt-PT" altLang="pt-BR" dirty="0" smtClean="0">
                <a:solidFill>
                  <a:srgbClr val="212121"/>
                </a:solidFill>
                <a:latin typeface="inherit"/>
              </a:rPr>
              <a:t>0 </a:t>
            </a:r>
            <a:r>
              <a:rPr lang="pt-PT" altLang="pt-BR" dirty="0">
                <a:solidFill>
                  <a:srgbClr val="212121"/>
                </a:solidFill>
                <a:latin typeface="inherit"/>
              </a:rPr>
              <a:t>e C14: 0) e benéficos ácidos graxos (C18: 3 n-3, cis-9, trans-11 CLA, C20: 5 e C20: 6). </a:t>
            </a:r>
            <a:endParaRPr lang="pt-PT" altLang="pt-BR" dirty="0" smtClean="0">
              <a:solidFill>
                <a:srgbClr val="212121"/>
              </a:solidFill>
              <a:latin typeface="inherit"/>
            </a:endParaRPr>
          </a:p>
          <a:p>
            <a:pPr lvl="0"/>
            <a:endParaRPr lang="pt-PT" altLang="pt-BR" dirty="0" smtClean="0">
              <a:solidFill>
                <a:srgbClr val="212121"/>
              </a:solidFill>
              <a:latin typeface="inherit"/>
            </a:endParaRPr>
          </a:p>
          <a:p>
            <a:pPr lvl="0"/>
            <a:r>
              <a:rPr lang="pt-PT" altLang="pt-BR" dirty="0" smtClean="0">
                <a:solidFill>
                  <a:srgbClr val="212121"/>
                </a:solidFill>
                <a:latin typeface="inherit"/>
              </a:rPr>
              <a:t>A modificação do perfil </a:t>
            </a:r>
            <a:r>
              <a:rPr lang="pt-PT" altLang="pt-BR" dirty="0">
                <a:solidFill>
                  <a:srgbClr val="212121"/>
                </a:solidFill>
                <a:latin typeface="inherit"/>
              </a:rPr>
              <a:t>de ácidos graxos </a:t>
            </a:r>
            <a:r>
              <a:rPr lang="pt-PT" altLang="pt-BR" dirty="0" smtClean="0">
                <a:solidFill>
                  <a:srgbClr val="212121"/>
                </a:solidFill>
                <a:latin typeface="inherit"/>
              </a:rPr>
              <a:t>torna o produto mais saudável.</a:t>
            </a:r>
            <a:r>
              <a:rPr lang="pt-PT" altLang="pt-BR" sz="2400" dirty="0" smtClean="0"/>
              <a:t> </a:t>
            </a:r>
            <a:endParaRPr lang="pt-PT" altLang="pt-BR" sz="4000" dirty="0">
              <a:latin typeface="Arial" panose="020B0604020202020204" pitchFamily="34" charset="0"/>
            </a:endParaRPr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Fonte: adaptado de Martini et al (2016)</a:t>
            </a:r>
            <a:endParaRPr lang="pt-BR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656" y="90100"/>
            <a:ext cx="12032343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84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50611"/>
            <a:ext cx="10515600" cy="132556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QUEIJO CHEDDAR DE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PT" altLang="pt-BR" sz="3500" dirty="0" smtClean="0"/>
              <a:t>Queijo Cheddar de </a:t>
            </a:r>
            <a:r>
              <a:rPr lang="pt-PT" altLang="pt-BR" sz="3500" dirty="0"/>
              <a:t>leite de búfala </a:t>
            </a:r>
            <a:r>
              <a:rPr lang="pt-PT" altLang="pt-BR" sz="3500" dirty="0" smtClean="0"/>
              <a:t>apresenta </a:t>
            </a:r>
            <a:r>
              <a:rPr lang="pt-PT" altLang="pt-BR" sz="3500" dirty="0"/>
              <a:t>teores </a:t>
            </a:r>
            <a:r>
              <a:rPr lang="pt-PT" altLang="pt-BR" sz="3500" dirty="0" smtClean="0"/>
              <a:t>mais </a:t>
            </a:r>
            <a:r>
              <a:rPr lang="pt-PT" altLang="pt-BR" sz="3500" dirty="0"/>
              <a:t>elevados de gordura, proteína, cinzas, lactose e ácido láctico em relação </a:t>
            </a:r>
            <a:r>
              <a:rPr lang="pt-PT" altLang="pt-BR" sz="3500" dirty="0" smtClean="0"/>
              <a:t>aos </a:t>
            </a:r>
            <a:r>
              <a:rPr lang="pt-PT" altLang="pt-BR" sz="3500" dirty="0"/>
              <a:t>preparados com leite de vaca. </a:t>
            </a:r>
            <a:endParaRPr lang="pt-PT" altLang="pt-BR" sz="3500" dirty="0" smtClean="0"/>
          </a:p>
          <a:p>
            <a:pPr lvl="0"/>
            <a:endParaRPr lang="pt-PT" altLang="pt-BR" sz="3500" dirty="0" smtClean="0"/>
          </a:p>
          <a:p>
            <a:pPr lvl="0"/>
            <a:r>
              <a:rPr lang="pt-PT" altLang="pt-BR" sz="3500" dirty="0" smtClean="0"/>
              <a:t>Os </a:t>
            </a:r>
            <a:r>
              <a:rPr lang="pt-PT" altLang="pt-BR" sz="3500" dirty="0"/>
              <a:t>teores de sódio, cálcio e potássio também </a:t>
            </a:r>
            <a:r>
              <a:rPr lang="pt-PT" altLang="pt-BR" sz="3500" dirty="0" smtClean="0"/>
              <a:t>são maiores. </a:t>
            </a:r>
          </a:p>
          <a:p>
            <a:pPr lvl="0"/>
            <a:endParaRPr lang="pt-PT" altLang="pt-BR" sz="3500" dirty="0" smtClean="0"/>
          </a:p>
          <a:p>
            <a:pPr lvl="0"/>
            <a:r>
              <a:rPr lang="pt-PT" altLang="pt-BR" sz="3500" dirty="0" smtClean="0"/>
              <a:t>O </a:t>
            </a:r>
            <a:r>
              <a:rPr lang="pt-PT" altLang="pt-BR" sz="3500" dirty="0"/>
              <a:t>queijo Cheddar de leite de búfala é nutricionalmente superior ao queijo de leite de vaca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53551" y="6316394"/>
            <a:ext cx="5992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Fonte: </a:t>
            </a:r>
            <a:r>
              <a:rPr lang="en-US" sz="2000" dirty="0" err="1"/>
              <a:t>adaptado</a:t>
            </a:r>
            <a:r>
              <a:rPr lang="en-US" sz="2000" dirty="0"/>
              <a:t> de </a:t>
            </a:r>
            <a:r>
              <a:rPr lang="en-US" sz="2000" dirty="0" err="1"/>
              <a:t>Murtaza</a:t>
            </a:r>
            <a:r>
              <a:rPr lang="en-US" sz="2000" dirty="0"/>
              <a:t> et al(2014)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6325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BR" b="1" dirty="0" smtClean="0"/>
              <a:t>RENDIMENTO DE PRODUTOS DERIVADOS DE LEITE DE BUBALINO E BOVINO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859" t="37576" r="39156" b="25892"/>
          <a:stretch/>
        </p:blipFill>
        <p:spPr>
          <a:xfrm>
            <a:off x="847176" y="1957761"/>
            <a:ext cx="8929743" cy="366931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639950" y="4881700"/>
            <a:ext cx="2827607" cy="7453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980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pt-BR" b="1" dirty="0" smtClean="0"/>
              <a:t>COMPOSIÇÃO DE 4 TIPOS DE QUEIJO DE LEITE DE BÚFALA</a:t>
            </a:r>
            <a:endParaRPr lang="pt-BR" b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678" t="42101" r="27703" b="14900"/>
          <a:stretch/>
        </p:blipFill>
        <p:spPr>
          <a:xfrm>
            <a:off x="527174" y="1899138"/>
            <a:ext cx="10826625" cy="424761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37228" y="6339227"/>
            <a:ext cx="23487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>
                <a:latin typeface="Swiss721ATItalic"/>
              </a:rPr>
              <a:t>SEM </a:t>
            </a:r>
            <a:r>
              <a:rPr lang="en-US" sz="1100" dirty="0">
                <a:latin typeface="Swiss721AT"/>
              </a:rPr>
              <a:t>– standard error of the mean.</a:t>
            </a:r>
            <a:endParaRPr lang="pt-BR" sz="1100" dirty="0"/>
          </a:p>
        </p:txBody>
      </p:sp>
      <p:sp>
        <p:nvSpPr>
          <p:cNvPr id="6" name="Retângulo 5"/>
          <p:cNvSpPr/>
          <p:nvPr/>
        </p:nvSpPr>
        <p:spPr>
          <a:xfrm>
            <a:off x="4153801" y="6423633"/>
            <a:ext cx="3884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adaptado de Martini et al (2016)</a:t>
            </a:r>
          </a:p>
        </p:txBody>
      </p:sp>
    </p:spTree>
    <p:extLst>
      <p:ext uri="{BB962C8B-B14F-4D97-AF65-F5344CB8AC3E}">
        <p14:creationId xmlns:p14="http://schemas.microsoft.com/office/powerpoint/2010/main" val="845183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ATIVIDADE ANTI OXIDANTE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3200" b="1" dirty="0" smtClean="0"/>
              <a:t>H</a:t>
            </a:r>
            <a:r>
              <a:rPr lang="pt-PT" altLang="pt-BR" sz="3200" b="1" dirty="0" smtClean="0">
                <a:solidFill>
                  <a:srgbClr val="212121"/>
                </a:solidFill>
              </a:rPr>
              <a:t>IDROLISADOS ​​PROTÉICOS E PEPTÍDEOS BIOATIVOS</a:t>
            </a:r>
          </a:p>
          <a:p>
            <a:pPr marL="0" indent="0" algn="ctr">
              <a:buNone/>
            </a:pPr>
            <a:endParaRPr lang="pt-PT" altLang="pt-BR" sz="3200" dirty="0">
              <a:solidFill>
                <a:srgbClr val="212121"/>
              </a:solidFill>
            </a:endParaRPr>
          </a:p>
          <a:p>
            <a:pPr marL="0" indent="0" algn="ctr">
              <a:buNone/>
            </a:pPr>
            <a:endParaRPr lang="pt-PT" altLang="pt-BR" sz="3200" dirty="0" smtClean="0">
              <a:solidFill>
                <a:srgbClr val="212121"/>
              </a:solidFill>
            </a:endParaRPr>
          </a:p>
          <a:p>
            <a:pPr marL="0" indent="0">
              <a:buNone/>
            </a:pPr>
            <a:r>
              <a:rPr lang="pt-PT" altLang="pt-BR" sz="3200" dirty="0" smtClean="0">
                <a:solidFill>
                  <a:srgbClr val="212121"/>
                </a:solidFill>
              </a:rPr>
              <a:t> </a:t>
            </a:r>
          </a:p>
          <a:p>
            <a:pPr marL="0" indent="0">
              <a:buNone/>
            </a:pPr>
            <a:endParaRPr lang="pt-PT" altLang="pt-BR" sz="3200" dirty="0" smtClean="0">
              <a:solidFill>
                <a:srgbClr val="212121"/>
              </a:solidFill>
            </a:endParaRPr>
          </a:p>
          <a:p>
            <a:pPr marL="0" indent="0">
              <a:buNone/>
            </a:pPr>
            <a:endParaRPr lang="pt-PT" altLang="pt-BR" sz="3200" dirty="0">
              <a:solidFill>
                <a:srgbClr val="212121"/>
              </a:solidFill>
            </a:endParaRPr>
          </a:p>
          <a:p>
            <a:pPr marL="0" indent="0">
              <a:buNone/>
            </a:pPr>
            <a:endParaRPr lang="pt-PT" altLang="pt-BR" sz="3200" dirty="0" smtClean="0">
              <a:solidFill>
                <a:srgbClr val="212121"/>
              </a:solidFill>
            </a:endParaRPr>
          </a:p>
          <a:p>
            <a:pPr marL="0" indent="0">
              <a:buNone/>
            </a:pPr>
            <a:endParaRPr lang="pt-PT" altLang="pt-BR" sz="3200" dirty="0" smtClean="0">
              <a:solidFill>
                <a:srgbClr val="212121"/>
              </a:solidFill>
            </a:endParaRPr>
          </a:p>
          <a:p>
            <a:pPr marL="0" indent="0">
              <a:buNone/>
            </a:pPr>
            <a:endParaRPr lang="pt-PT" altLang="pt-BR" sz="3200" dirty="0">
              <a:solidFill>
                <a:srgbClr val="212121"/>
              </a:solidFill>
            </a:endParaRPr>
          </a:p>
          <a:p>
            <a:pPr marL="0" indent="0">
              <a:buNone/>
            </a:pPr>
            <a:endParaRPr lang="pt-PT" altLang="pt-BR" sz="3200" dirty="0" smtClean="0">
              <a:solidFill>
                <a:srgbClr val="21212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1219200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984738" y="2560320"/>
            <a:ext cx="4135902" cy="106914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Leite de vaca fermentado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6398457" y="2560320"/>
            <a:ext cx="4208584" cy="109493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Leite de búfala fermentado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7" name="Retângulo Arredondado 6"/>
          <p:cNvSpPr/>
          <p:nvPr/>
        </p:nvSpPr>
        <p:spPr>
          <a:xfrm>
            <a:off x="4135902" y="3798277"/>
            <a:ext cx="2616590" cy="9425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Alimentos funcionais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77773" y="5133482"/>
            <a:ext cx="4656406" cy="10364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Reduzem riscos de doenças crônicas associadas ao estresse </a:t>
            </a:r>
            <a:r>
              <a:rPr lang="pt-BR" sz="2400" b="1" dirty="0" err="1" smtClean="0">
                <a:solidFill>
                  <a:schemeClr val="tx1"/>
                </a:solidFill>
              </a:rPr>
              <a:t>oxidativo</a:t>
            </a:r>
            <a:r>
              <a:rPr lang="pt-BR" sz="2400" b="1" dirty="0" smtClean="0">
                <a:solidFill>
                  <a:schemeClr val="tx1"/>
                </a:solidFill>
              </a:rPr>
              <a:t> 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78302" y="6457071"/>
            <a:ext cx="464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Fonte: adaptado de Huma et al (2017)</a:t>
            </a:r>
            <a:endParaRPr lang="pt-BR" dirty="0"/>
          </a:p>
          <a:p>
            <a:endParaRPr lang="pt-BR" dirty="0"/>
          </a:p>
        </p:txBody>
      </p:sp>
      <p:cxnSp>
        <p:nvCxnSpPr>
          <p:cNvPr id="11" name="Conector de Seta Reta 10"/>
          <p:cNvCxnSpPr/>
          <p:nvPr/>
        </p:nvCxnSpPr>
        <p:spPr>
          <a:xfrm flipH="1">
            <a:off x="7019778" y="3798277"/>
            <a:ext cx="1083213" cy="47830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883877" y="3798277"/>
            <a:ext cx="886265" cy="478301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4895557" y="2305807"/>
            <a:ext cx="710419" cy="36705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5880295" y="2335237"/>
            <a:ext cx="717453" cy="3376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2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SELO DE QUALIDADE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verdadeiros queijos de búfala tem que ser produzidos </a:t>
            </a:r>
            <a:r>
              <a:rPr lang="pt-BR" dirty="0"/>
              <a:t>com leite 100% </a:t>
            </a:r>
            <a:r>
              <a:rPr lang="pt-BR" dirty="0" smtClean="0"/>
              <a:t>de Búfala </a:t>
            </a:r>
          </a:p>
          <a:p>
            <a:endParaRPr lang="pt-BR" dirty="0"/>
          </a:p>
          <a:p>
            <a:r>
              <a:rPr lang="pt-BR" dirty="0" smtClean="0"/>
              <a:t>Exija selo de pureza</a:t>
            </a:r>
            <a:endParaRPr lang="pt-BR" dirty="0"/>
          </a:p>
        </p:txBody>
      </p:sp>
      <p:pic>
        <p:nvPicPr>
          <p:cNvPr id="4098" name="Picture 2" descr="Resultado de imagem para buf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70" y="4001294"/>
            <a:ext cx="22193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42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REFERÊNCIAS BIBLIOGRÁFICAS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HUMA, </a:t>
            </a:r>
            <a:r>
              <a:rPr lang="pt-BR" dirty="0" err="1" smtClean="0"/>
              <a:t>Nuzhat</a:t>
            </a:r>
            <a:r>
              <a:rPr lang="pt-BR" dirty="0" smtClean="0"/>
              <a:t> et al. </a:t>
            </a:r>
            <a:r>
              <a:rPr lang="en-US" dirty="0"/>
              <a:t>Anti‐inflammatory and anticancer activities of water‐soluble peptide extracts of buffalo and cow milk Cheddar </a:t>
            </a:r>
            <a:r>
              <a:rPr lang="en-US" dirty="0" smtClean="0"/>
              <a:t>cheeses. </a:t>
            </a:r>
            <a:r>
              <a:rPr lang="en-US" b="1" dirty="0" smtClean="0"/>
              <a:t>International Journal of Dairy Technology</a:t>
            </a:r>
            <a:r>
              <a:rPr lang="en-US" dirty="0" smtClean="0"/>
              <a:t>, v.71, n.2, </a:t>
            </a:r>
            <a:r>
              <a:rPr lang="en-US" dirty="0" err="1" smtClean="0"/>
              <a:t>dec</a:t>
            </a:r>
            <a:r>
              <a:rPr lang="en-US" dirty="0" smtClean="0"/>
              <a:t> </a:t>
            </a:r>
            <a:r>
              <a:rPr lang="en-US" dirty="0"/>
              <a:t>2017</a:t>
            </a:r>
          </a:p>
          <a:p>
            <a:r>
              <a:rPr lang="pt-BR" dirty="0" smtClean="0"/>
              <a:t>MURTAZA, </a:t>
            </a:r>
            <a:r>
              <a:rPr lang="pt-BR" dirty="0" err="1" smtClean="0"/>
              <a:t>Main</a:t>
            </a:r>
            <a:r>
              <a:rPr lang="pt-BR" dirty="0" smtClean="0"/>
              <a:t> </a:t>
            </a:r>
            <a:r>
              <a:rPr lang="pt-BR" dirty="0" err="1" smtClean="0"/>
              <a:t>Anjun</a:t>
            </a:r>
            <a:r>
              <a:rPr lang="pt-BR" dirty="0" smtClean="0"/>
              <a:t> et al. </a:t>
            </a:r>
            <a:r>
              <a:rPr lang="en-US" dirty="0" smtClean="0"/>
              <a:t>Minerals </a:t>
            </a:r>
            <a:r>
              <a:rPr lang="en-US" dirty="0"/>
              <a:t>and </a:t>
            </a:r>
            <a:r>
              <a:rPr lang="en-US" dirty="0" smtClean="0"/>
              <a:t>lactic </a:t>
            </a:r>
            <a:r>
              <a:rPr lang="en-US" dirty="0"/>
              <a:t>a</a:t>
            </a:r>
            <a:r>
              <a:rPr lang="en-US" dirty="0" smtClean="0"/>
              <a:t>cid </a:t>
            </a:r>
            <a:r>
              <a:rPr lang="en-US" dirty="0"/>
              <a:t>c</a:t>
            </a:r>
            <a:r>
              <a:rPr lang="en-US" dirty="0" smtClean="0"/>
              <a:t>ontents </a:t>
            </a:r>
            <a:r>
              <a:rPr lang="en-US" dirty="0"/>
              <a:t>in Buffalo </a:t>
            </a:r>
            <a:r>
              <a:rPr lang="en-US" dirty="0" smtClean="0"/>
              <a:t>milk </a:t>
            </a:r>
            <a:r>
              <a:rPr lang="en-US" dirty="0"/>
              <a:t>c</a:t>
            </a:r>
            <a:r>
              <a:rPr lang="en-US" dirty="0" smtClean="0"/>
              <a:t>heddar </a:t>
            </a:r>
            <a:r>
              <a:rPr lang="en-US" dirty="0"/>
              <a:t>c</a:t>
            </a:r>
            <a:r>
              <a:rPr lang="en-US" dirty="0" smtClean="0"/>
              <a:t>heese</a:t>
            </a:r>
            <a:r>
              <a:rPr lang="en-US" dirty="0"/>
              <a:t>; a </a:t>
            </a:r>
            <a:r>
              <a:rPr lang="en-US" dirty="0" smtClean="0"/>
              <a:t>comparison </a:t>
            </a:r>
            <a:r>
              <a:rPr lang="en-US" dirty="0"/>
              <a:t>with </a:t>
            </a:r>
            <a:r>
              <a:rPr lang="en-US" dirty="0" smtClean="0"/>
              <a:t>cow</a:t>
            </a:r>
            <a:r>
              <a:rPr lang="en-US" b="1" dirty="0" smtClean="0"/>
              <a:t>. </a:t>
            </a:r>
            <a:r>
              <a:rPr lang="en-US" b="1" dirty="0"/>
              <a:t>Journal of Food</a:t>
            </a:r>
            <a:r>
              <a:rPr lang="en-US" dirty="0"/>
              <a:t> </a:t>
            </a:r>
            <a:r>
              <a:rPr lang="en-US" b="1" dirty="0"/>
              <a:t>and Nutrition Research</a:t>
            </a:r>
            <a:r>
              <a:rPr lang="en-US" dirty="0" smtClean="0"/>
              <a:t>, v.2, n.8, p.465-468, 2014 </a:t>
            </a:r>
          </a:p>
          <a:p>
            <a:r>
              <a:rPr lang="en-US" dirty="0" smtClean="0"/>
              <a:t>CLAEYS, WL.et al</a:t>
            </a:r>
            <a:r>
              <a:rPr lang="en-US" i="1" dirty="0" smtClean="0"/>
              <a:t>. </a:t>
            </a:r>
            <a:r>
              <a:rPr lang="en-US" dirty="0"/>
              <a:t>Consumption of raw or heated milk from different species</a:t>
            </a:r>
            <a:r>
              <a:rPr lang="en-US" dirty="0" smtClean="0"/>
              <a:t>: An </a:t>
            </a:r>
            <a:r>
              <a:rPr lang="en-US" dirty="0"/>
              <a:t>evaluation of the nutritional and potential health </a:t>
            </a:r>
            <a:r>
              <a:rPr lang="en-US" dirty="0" smtClean="0"/>
              <a:t>benefits. </a:t>
            </a:r>
            <a:r>
              <a:rPr lang="en-US" b="1" dirty="0" smtClean="0"/>
              <a:t>Food Control</a:t>
            </a:r>
            <a:r>
              <a:rPr lang="en-US" dirty="0" smtClean="0"/>
              <a:t>, n.</a:t>
            </a:r>
            <a:r>
              <a:rPr lang="pt-BR" dirty="0" smtClean="0"/>
              <a:t>42, p.188-201,2014</a:t>
            </a:r>
            <a:r>
              <a:rPr lang="pt-BR" dirty="0"/>
              <a:t>YANG, </a:t>
            </a:r>
            <a:r>
              <a:rPr lang="pt-BR" dirty="0" err="1"/>
              <a:t>Tongxiang</a:t>
            </a:r>
            <a:r>
              <a:rPr lang="pt-BR" dirty="0"/>
              <a:t> et al. </a:t>
            </a:r>
            <a:r>
              <a:rPr lang="en-US" dirty="0"/>
              <a:t>The nutrition of buffalo milk: a comparison with cow milk.</a:t>
            </a:r>
            <a:r>
              <a:rPr lang="en-US" b="1" dirty="0"/>
              <a:t> Advanced Materials Research, </a:t>
            </a:r>
            <a:r>
              <a:rPr lang="en-US" dirty="0"/>
              <a:t>v.</a:t>
            </a:r>
            <a:r>
              <a:rPr lang="en-US" b="1" dirty="0"/>
              <a:t> </a:t>
            </a:r>
            <a:r>
              <a:rPr lang="en-US" dirty="0"/>
              <a:t>781, p. 1460-63, 2013</a:t>
            </a:r>
          </a:p>
          <a:p>
            <a:r>
              <a:rPr lang="pt-BR" dirty="0"/>
              <a:t>GUO, M.; HENDRICKS, G. </a:t>
            </a:r>
            <a:r>
              <a:rPr lang="pt-BR" dirty="0" err="1"/>
              <a:t>Improving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safety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quality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milk</a:t>
            </a:r>
            <a:r>
              <a:rPr lang="pt-BR" dirty="0"/>
              <a:t>. </a:t>
            </a:r>
            <a:r>
              <a:rPr lang="pt-BR" b="1" dirty="0" err="1"/>
              <a:t>Improving</a:t>
            </a:r>
            <a:r>
              <a:rPr lang="pt-BR" b="1" dirty="0"/>
              <a:t> </a:t>
            </a:r>
            <a:r>
              <a:rPr lang="pt-BR" b="1" dirty="0" err="1"/>
              <a:t>buffalo</a:t>
            </a:r>
            <a:r>
              <a:rPr lang="pt-BR" b="1" dirty="0"/>
              <a:t> </a:t>
            </a:r>
            <a:r>
              <a:rPr lang="pt-BR" b="1" dirty="0" err="1"/>
              <a:t>milk</a:t>
            </a:r>
            <a:r>
              <a:rPr lang="pt-BR" dirty="0"/>
              <a:t>, 2010</a:t>
            </a:r>
          </a:p>
          <a:p>
            <a:r>
              <a:rPr lang="pt-BR" dirty="0"/>
              <a:t>MIHAIU, Marian et al. </a:t>
            </a:r>
            <a:r>
              <a:rPr lang="en-US" dirty="0"/>
              <a:t>Investigations on the Nutritional and Functional Value of the Buffalo Milk</a:t>
            </a:r>
            <a:r>
              <a:rPr lang="en-US" b="1" dirty="0"/>
              <a:t>. </a:t>
            </a:r>
            <a:r>
              <a:rPr lang="sv-SE" b="1" dirty="0"/>
              <a:t>Bulletin UASVM</a:t>
            </a:r>
            <a:r>
              <a:rPr lang="sv-SE" dirty="0"/>
              <a:t>, Veterinary Medicine, v.67, n.2, 2010</a:t>
            </a:r>
          </a:p>
          <a:p>
            <a:r>
              <a:rPr lang="sv-SE" dirty="0"/>
              <a:t>PATIÑO, E.M. Leite de búfalas. In: JORGE, A.M. Et al. </a:t>
            </a:r>
            <a:r>
              <a:rPr lang="sv-SE" b="1" dirty="0"/>
              <a:t>Produção de búfalas de leite</a:t>
            </a:r>
            <a:r>
              <a:rPr lang="sv-SE" dirty="0"/>
              <a:t>. Botucatu: FEPAF, p.78-108</a:t>
            </a:r>
          </a:p>
          <a:p>
            <a:r>
              <a:rPr lang="pt-BR" dirty="0"/>
              <a:t>Martini, M. et al.</a:t>
            </a:r>
            <a:r>
              <a:rPr lang="nl-NL" dirty="0"/>
              <a:t> J. </a:t>
            </a:r>
            <a:r>
              <a:rPr lang="en-US" dirty="0"/>
              <a:t>Nutritional composition of four commercial cheeses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buffalo</a:t>
            </a:r>
            <a:r>
              <a:rPr lang="pt-BR" dirty="0"/>
              <a:t> </a:t>
            </a:r>
            <a:r>
              <a:rPr lang="pt-BR" dirty="0" err="1"/>
              <a:t>milk</a:t>
            </a:r>
            <a:r>
              <a:rPr lang="pt-BR" dirty="0"/>
              <a:t> </a:t>
            </a:r>
            <a:r>
              <a:rPr lang="nl-NL" b="1" dirty="0"/>
              <a:t>Food Nutr. Res., </a:t>
            </a:r>
            <a:r>
              <a:rPr lang="nl-NL" dirty="0"/>
              <a:t>v. </a:t>
            </a:r>
            <a:r>
              <a:rPr lang="nl-NL" i="1" dirty="0"/>
              <a:t>55</a:t>
            </a:r>
            <a:r>
              <a:rPr lang="nl-NL" dirty="0"/>
              <a:t>, p. 256-62, 2016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89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pt-BR" b="1" dirty="0" smtClean="0"/>
              <a:t>PRODUTOS DO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Produtos lácteos: </a:t>
            </a:r>
            <a:r>
              <a:rPr lang="pt-PT" altLang="pt-BR" dirty="0">
                <a:latin typeface="inherit"/>
              </a:rPr>
              <a:t>creme, manteiga, </a:t>
            </a:r>
            <a:r>
              <a:rPr lang="pt-PT" altLang="pt-BR" dirty="0" smtClean="0">
                <a:latin typeface="inherit"/>
              </a:rPr>
              <a:t>creme UHT (para chantilly), </a:t>
            </a:r>
            <a:r>
              <a:rPr lang="pt-PT" altLang="pt-BR" dirty="0">
                <a:latin typeface="inherit"/>
              </a:rPr>
              <a:t>sorvete, iogurte e alguns </a:t>
            </a:r>
            <a:r>
              <a:rPr lang="pt-PT" altLang="pt-BR" dirty="0" smtClean="0">
                <a:latin typeface="inherit"/>
              </a:rPr>
              <a:t>queijos;</a:t>
            </a:r>
          </a:p>
          <a:p>
            <a:pPr marL="0" indent="0">
              <a:buNone/>
            </a:pPr>
            <a:r>
              <a:rPr lang="pt-PT" altLang="pt-BR" sz="2400" dirty="0" smtClean="0"/>
              <a:t> </a:t>
            </a:r>
            <a:endParaRPr lang="pt-BR" dirty="0" smtClean="0"/>
          </a:p>
          <a:p>
            <a:r>
              <a:rPr lang="pt-BR" dirty="0" smtClean="0"/>
              <a:t>Necessário equipamentos adequados;</a:t>
            </a:r>
          </a:p>
          <a:p>
            <a:endParaRPr lang="pt-BR" dirty="0" smtClean="0"/>
          </a:p>
          <a:p>
            <a:r>
              <a:rPr lang="pt-BR" dirty="0" smtClean="0"/>
              <a:t>Diferencial entre leite bovino e de búfala: composição nutricional ; propriedades </a:t>
            </a:r>
            <a:r>
              <a:rPr lang="pt-PT" altLang="pt-BR" dirty="0">
                <a:latin typeface="inherit"/>
              </a:rPr>
              <a:t>físico-químicas e </a:t>
            </a:r>
            <a:r>
              <a:rPr lang="pt-PT" altLang="pt-BR" dirty="0" smtClean="0">
                <a:latin typeface="inherit"/>
              </a:rPr>
              <a:t>funcionais.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662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DIFERENCIAL DO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As </a:t>
            </a:r>
            <a:r>
              <a:rPr lang="pt-BR" dirty="0"/>
              <a:t>variações </a:t>
            </a:r>
            <a:r>
              <a:rPr lang="pt-BR" dirty="0" smtClean="0"/>
              <a:t>na composição são devido a idade do animal, </a:t>
            </a:r>
            <a:r>
              <a:rPr lang="pt-BR" dirty="0"/>
              <a:t>estágio da lactação, estação do ano e </a:t>
            </a:r>
            <a:r>
              <a:rPr lang="pt-BR" dirty="0" smtClean="0"/>
              <a:t>raça</a:t>
            </a:r>
          </a:p>
          <a:p>
            <a:pPr lvl="0"/>
            <a:r>
              <a:rPr lang="pt-PT" altLang="pt-BR" dirty="0" smtClean="0"/>
              <a:t>O leite </a:t>
            </a:r>
            <a:r>
              <a:rPr lang="pt-PT" altLang="pt-BR" dirty="0"/>
              <a:t>de búfala apresenta </a:t>
            </a:r>
            <a:r>
              <a:rPr lang="pt-PT" altLang="pt-BR" dirty="0" smtClean="0"/>
              <a:t>maior teor de </a:t>
            </a:r>
            <a:r>
              <a:rPr lang="pt-PT" altLang="pt-BR" dirty="0"/>
              <a:t>sólidos totais, </a:t>
            </a:r>
            <a:r>
              <a:rPr lang="pt-PT" altLang="pt-BR" dirty="0" smtClean="0"/>
              <a:t>de </a:t>
            </a:r>
            <a:r>
              <a:rPr lang="pt-PT" altLang="pt-BR" dirty="0"/>
              <a:t>gordura e </a:t>
            </a:r>
            <a:r>
              <a:rPr lang="pt-PT" altLang="pt-BR" dirty="0" smtClean="0"/>
              <a:t>de </a:t>
            </a:r>
            <a:r>
              <a:rPr lang="pt-PT" altLang="pt-BR" dirty="0"/>
              <a:t>cálcio. Isso afetará o </a:t>
            </a:r>
            <a:r>
              <a:rPr lang="pt-PT" altLang="pt-BR" dirty="0" smtClean="0"/>
              <a:t>processamento </a:t>
            </a:r>
            <a:r>
              <a:rPr lang="pt-PT" altLang="pt-BR" dirty="0"/>
              <a:t>e o rendimento de determinados produtos. </a:t>
            </a:r>
          </a:p>
          <a:p>
            <a:r>
              <a:rPr lang="pt-PT" altLang="pt-BR" dirty="0" smtClean="0"/>
              <a:t>A micela </a:t>
            </a:r>
            <a:r>
              <a:rPr lang="pt-PT" altLang="pt-BR" dirty="0"/>
              <a:t>de caseína são maiores e há um nível mais alto de cálcio no leite de búfalo do que no leite de vaca. O tempo de coagulação do coalho de leite de búfala é muito menor e sua tensão de coalhada é maior do que a do leite de </a:t>
            </a:r>
            <a:r>
              <a:rPr lang="pt-PT" altLang="pt-BR" dirty="0" smtClean="0"/>
              <a:t>vaca</a:t>
            </a:r>
          </a:p>
          <a:p>
            <a:endParaRPr lang="pt-PT" altLang="pt-BR" dirty="0" smtClean="0"/>
          </a:p>
          <a:p>
            <a:r>
              <a:rPr lang="pt-BR" dirty="0" smtClean="0"/>
              <a:t>Fonte: adaptado de </a:t>
            </a:r>
            <a:r>
              <a:rPr lang="pt-BR" dirty="0" err="1" smtClean="0"/>
              <a:t>Guo</a:t>
            </a:r>
            <a:r>
              <a:rPr lang="pt-BR" dirty="0" smtClean="0"/>
              <a:t> et al (2010)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92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DIFERENCIAL DO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altLang="pt-BR" dirty="0" smtClean="0"/>
              <a:t>A capacidade </a:t>
            </a:r>
            <a:r>
              <a:rPr lang="pt-PT" altLang="pt-BR" dirty="0"/>
              <a:t>tamponante, o pH e a viscosidade do leite de búfala são maiores que os do leite de </a:t>
            </a:r>
            <a:r>
              <a:rPr lang="pt-PT" altLang="pt-BR" dirty="0" smtClean="0"/>
              <a:t>vaca</a:t>
            </a:r>
          </a:p>
          <a:p>
            <a:endParaRPr lang="pt-PT" altLang="pt-BR" dirty="0" smtClean="0"/>
          </a:p>
          <a:p>
            <a:r>
              <a:rPr lang="pt-PT" altLang="pt-BR" dirty="0" smtClean="0"/>
              <a:t>O processo </a:t>
            </a:r>
            <a:r>
              <a:rPr lang="pt-PT" altLang="pt-BR" dirty="0"/>
              <a:t>de fermentação </a:t>
            </a:r>
            <a:r>
              <a:rPr lang="pt-PT" altLang="pt-BR" dirty="0" smtClean="0"/>
              <a:t>e/ou </a:t>
            </a:r>
            <a:r>
              <a:rPr lang="pt-PT" altLang="pt-BR" dirty="0"/>
              <a:t>amadurecimento do leite de búfala é geralmente mais </a:t>
            </a:r>
            <a:r>
              <a:rPr lang="pt-PT" altLang="pt-BR" dirty="0" smtClean="0"/>
              <a:t>lento</a:t>
            </a:r>
          </a:p>
          <a:p>
            <a:endParaRPr lang="pt-PT" altLang="pt-BR" dirty="0" smtClean="0"/>
          </a:p>
          <a:p>
            <a:r>
              <a:rPr lang="pt-PT" altLang="pt-BR" dirty="0" smtClean="0"/>
              <a:t> A Manteiga de </a:t>
            </a:r>
            <a:r>
              <a:rPr lang="pt-PT" altLang="pt-BR" dirty="0"/>
              <a:t>leite de búfala </a:t>
            </a:r>
            <a:r>
              <a:rPr lang="pt-PT" altLang="pt-BR" dirty="0" smtClean="0"/>
              <a:t>contem mais de </a:t>
            </a:r>
            <a:r>
              <a:rPr lang="pt-PT" altLang="pt-BR" dirty="0"/>
              <a:t>ácidos graxos saturados </a:t>
            </a:r>
            <a:endParaRPr lang="pt-PT" altLang="pt-BR" dirty="0" smtClean="0"/>
          </a:p>
          <a:p>
            <a:endParaRPr lang="pt-PT" altLang="pt-BR" dirty="0" smtClean="0"/>
          </a:p>
          <a:p>
            <a:r>
              <a:rPr lang="pt-BR" dirty="0"/>
              <a:t>Fonte: adaptado de </a:t>
            </a:r>
            <a:r>
              <a:rPr lang="pt-BR" dirty="0" err="1" smtClean="0"/>
              <a:t>Guo</a:t>
            </a:r>
            <a:r>
              <a:rPr lang="pt-BR" dirty="0" smtClean="0"/>
              <a:t> et al(2010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388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pt-BR" b="1" dirty="0" smtClean="0"/>
              <a:t>COMPOSIÇÃO NUTRICIONAL DO LEITE DE BÚFALA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PT" altLang="pt-BR" sz="2500" dirty="0" smtClean="0"/>
              <a:t>Maior teor </a:t>
            </a:r>
            <a:r>
              <a:rPr lang="pt-PT" altLang="pt-BR" sz="2500" dirty="0"/>
              <a:t>de ácidos graxos </a:t>
            </a:r>
            <a:r>
              <a:rPr lang="pt-PT" altLang="pt-BR" sz="2500" dirty="0" smtClean="0"/>
              <a:t>saturados e menor de insaturados </a:t>
            </a:r>
            <a:r>
              <a:rPr lang="pt-PT" altLang="pt-BR" sz="2500" dirty="0"/>
              <a:t>em comparação com o leite de </a:t>
            </a:r>
            <a:r>
              <a:rPr lang="pt-PT" altLang="pt-BR" sz="2500" dirty="0" smtClean="0"/>
              <a:t>vaca, </a:t>
            </a:r>
            <a:r>
              <a:rPr lang="pt-PT" altLang="pt-BR" sz="2500" dirty="0"/>
              <a:t>especialmente ácido oleico, </a:t>
            </a:r>
            <a:r>
              <a:rPr lang="pt-PT" altLang="pt-BR" sz="2500" dirty="0" smtClean="0"/>
              <a:t>24,29% CONTRA 33,5% do leite de vaca</a:t>
            </a:r>
          </a:p>
          <a:p>
            <a:endParaRPr lang="en-US" sz="2000" dirty="0" smtClean="0"/>
          </a:p>
          <a:p>
            <a:r>
              <a:rPr lang="en-US" sz="2500" dirty="0" smtClean="0"/>
              <a:t>A </a:t>
            </a:r>
            <a:r>
              <a:rPr lang="en-US" sz="2500" dirty="0" err="1" smtClean="0"/>
              <a:t>quantidade</a:t>
            </a:r>
            <a:r>
              <a:rPr lang="en-US" sz="2500" dirty="0" smtClean="0"/>
              <a:t> de retinol </a:t>
            </a:r>
            <a:r>
              <a:rPr lang="pt-PT" altLang="pt-BR" sz="2500" dirty="0"/>
              <a:t>do leite de búfala </a:t>
            </a:r>
            <a:r>
              <a:rPr lang="pt-PT" altLang="pt-BR" sz="2500" dirty="0" smtClean="0"/>
              <a:t>é </a:t>
            </a:r>
            <a:r>
              <a:rPr lang="pt-PT" altLang="pt-BR" sz="2500" dirty="0"/>
              <a:t>de 44μg / 100g, concentração superior à encontrada nas amostras de leite de vaca </a:t>
            </a:r>
            <a:r>
              <a:rPr lang="pt-PT" altLang="pt-BR" sz="2500" dirty="0" smtClean="0"/>
              <a:t>(22,7μg </a:t>
            </a:r>
            <a:r>
              <a:rPr lang="pt-PT" altLang="pt-BR" sz="2500" dirty="0"/>
              <a:t>/ 100g </a:t>
            </a:r>
            <a:r>
              <a:rPr lang="pt-PT" altLang="pt-BR" sz="2500" dirty="0" smtClean="0"/>
              <a:t>)</a:t>
            </a:r>
          </a:p>
          <a:p>
            <a:pPr lvl="0"/>
            <a:endParaRPr lang="pt-PT" altLang="pt-BR" sz="2000" dirty="0" smtClean="0"/>
          </a:p>
          <a:p>
            <a:pPr lvl="0"/>
            <a:r>
              <a:rPr lang="pt-PT" altLang="pt-BR" sz="2500" dirty="0" smtClean="0"/>
              <a:t>O </a:t>
            </a:r>
            <a:r>
              <a:rPr lang="pt-PT" altLang="pt-BR" sz="2500" dirty="0"/>
              <a:t>nível de tocoferol </a:t>
            </a:r>
            <a:r>
              <a:rPr lang="pt-PT" altLang="pt-BR" sz="2500" dirty="0" smtClean="0"/>
              <a:t>de </a:t>
            </a:r>
            <a:r>
              <a:rPr lang="pt-PT" altLang="pt-BR" sz="2500" dirty="0"/>
              <a:t>leite de búfala (138,4 μg / 100 ml) é superior ao </a:t>
            </a:r>
            <a:r>
              <a:rPr lang="pt-PT" altLang="pt-BR" sz="2500" dirty="0" smtClean="0"/>
              <a:t>de vaca </a:t>
            </a:r>
            <a:r>
              <a:rPr lang="pt-PT" altLang="pt-BR" sz="2500" dirty="0"/>
              <a:t>(88,2 μg / 100 ml) </a:t>
            </a:r>
            <a:endParaRPr lang="pt-PT" altLang="pt-BR" sz="2500" dirty="0" smtClean="0"/>
          </a:p>
          <a:p>
            <a:pPr lvl="0"/>
            <a:endParaRPr lang="pt-PT" altLang="pt-BR" sz="2000" dirty="0"/>
          </a:p>
          <a:p>
            <a:r>
              <a:rPr lang="pt-PT" altLang="pt-BR" sz="2500" dirty="0" smtClean="0"/>
              <a:t>Possui maior teor energético </a:t>
            </a:r>
            <a:r>
              <a:rPr lang="pt-PT" altLang="pt-BR" sz="2500" dirty="0"/>
              <a:t>devido à alta concentração de lipídios </a:t>
            </a:r>
            <a:r>
              <a:rPr lang="pt-PT" altLang="pt-BR" sz="2500" dirty="0" smtClean="0"/>
              <a:t>totais (100 Cal leite de bufala &amp; 62 Cal leite de vaca)    </a:t>
            </a:r>
            <a:r>
              <a:rPr lang="pt-PT" altLang="pt-BR" sz="2200" dirty="0" smtClean="0"/>
              <a:t>Fonte: Adaptado de MIHAIU et al, 2010</a:t>
            </a:r>
            <a:endParaRPr lang="pt-BR" sz="22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6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PERFIL LIPÍDICO</a:t>
            </a:r>
            <a:endParaRPr lang="pt-BR" b="1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19" t="34019" r="38722" b="29567"/>
          <a:stretch/>
        </p:blipFill>
        <p:spPr>
          <a:xfrm>
            <a:off x="1477109" y="2062757"/>
            <a:ext cx="9369024" cy="478821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437199" y="6437701"/>
            <a:ext cx="2663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altLang="pt-BR" dirty="0"/>
              <a:t>Fonte: </a:t>
            </a:r>
            <a:r>
              <a:rPr lang="pt-PT" altLang="pt-BR" dirty="0" smtClean="0"/>
              <a:t>MIHAIU </a:t>
            </a:r>
            <a:r>
              <a:rPr lang="pt-PT" altLang="pt-BR" dirty="0"/>
              <a:t>et al, 2010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190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COMPOSIÇÃO NUTRICIONAL DE LEITES</a:t>
            </a: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945165"/>
              </p:ext>
            </p:extLst>
          </p:nvPr>
        </p:nvGraphicFramePr>
        <p:xfrm>
          <a:off x="838199" y="1969474"/>
          <a:ext cx="10515600" cy="4024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280">
                  <a:extLst>
                    <a:ext uri="{9D8B030D-6E8A-4147-A177-3AD203B41FA5}">
                      <a16:colId xmlns:a16="http://schemas.microsoft.com/office/drawing/2014/main" val="4071399032"/>
                    </a:ext>
                  </a:extLst>
                </a:gridCol>
                <a:gridCol w="2628280">
                  <a:extLst>
                    <a:ext uri="{9D8B030D-6E8A-4147-A177-3AD203B41FA5}">
                      <a16:colId xmlns:a16="http://schemas.microsoft.com/office/drawing/2014/main" val="2693214332"/>
                    </a:ext>
                  </a:extLst>
                </a:gridCol>
                <a:gridCol w="2629520">
                  <a:extLst>
                    <a:ext uri="{9D8B030D-6E8A-4147-A177-3AD203B41FA5}">
                      <a16:colId xmlns:a16="http://schemas.microsoft.com/office/drawing/2014/main" val="1385895049"/>
                    </a:ext>
                  </a:extLst>
                </a:gridCol>
                <a:gridCol w="2629520">
                  <a:extLst>
                    <a:ext uri="{9D8B030D-6E8A-4147-A177-3AD203B41FA5}">
                      <a16:colId xmlns:a16="http://schemas.microsoft.com/office/drawing/2014/main" val="2118597572"/>
                    </a:ext>
                  </a:extLst>
                </a:gridCol>
              </a:tblGrid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LEITE DE BÚFALA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LEITE DE VACA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LEITE DE CABRA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66549"/>
                  </a:ext>
                </a:extLst>
              </a:tr>
              <a:tr h="510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 smtClean="0">
                          <a:solidFill>
                            <a:schemeClr val="tx1"/>
                          </a:solidFill>
                          <a:effectLst/>
                        </a:rPr>
                        <a:t>MAT. </a:t>
                      </a: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SECA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157-172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118-130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119-163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702313"/>
                  </a:ext>
                </a:extLst>
              </a:tr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PROTEÍNA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27-47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30-39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30-52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025690"/>
                  </a:ext>
                </a:extLst>
              </a:tr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LACTOSE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32-49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44-56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32-50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71221"/>
                  </a:ext>
                </a:extLst>
              </a:tr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LIPÍDEO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53-90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33-54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30-72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27553"/>
                  </a:ext>
                </a:extLst>
              </a:tr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CINZAS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8-9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7-8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7-9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237338"/>
                  </a:ext>
                </a:extLst>
              </a:tr>
              <a:tr h="477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CASEÍNA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pt-BR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pt-BR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19168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136" y="6304062"/>
            <a:ext cx="5227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adaptado de CLAEYS et</a:t>
            </a:r>
            <a:r>
              <a:rPr kumimoji="0" lang="pt-BR" altLang="pt-B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(2014) ; YANG (2013)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1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QUEIJOS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/>
          </a:p>
          <a:p>
            <a:r>
              <a:rPr lang="en-US" sz="3000" dirty="0" err="1" smtClean="0"/>
              <a:t>Queijos</a:t>
            </a:r>
            <a:r>
              <a:rPr lang="en-US" sz="3000" dirty="0" smtClean="0"/>
              <a:t> </a:t>
            </a:r>
            <a:r>
              <a:rPr lang="en-US" sz="3000" dirty="0" err="1" smtClean="0"/>
              <a:t>são</a:t>
            </a:r>
            <a:r>
              <a:rPr lang="en-US" sz="3000" dirty="0" smtClean="0"/>
              <a:t> </a:t>
            </a:r>
            <a:r>
              <a:rPr lang="en-US" sz="3000" dirty="0" err="1" smtClean="0"/>
              <a:t>alimentos</a:t>
            </a:r>
            <a:r>
              <a:rPr lang="en-US" sz="3000" dirty="0" smtClean="0"/>
              <a:t> </a:t>
            </a:r>
            <a:r>
              <a:rPr lang="en-US" sz="3000" dirty="0" err="1" smtClean="0"/>
              <a:t>populares</a:t>
            </a:r>
            <a:r>
              <a:rPr lang="en-US" sz="3000" dirty="0" smtClean="0"/>
              <a:t>, boa </a:t>
            </a:r>
            <a:r>
              <a:rPr lang="en-US" sz="3000" dirty="0" err="1" smtClean="0"/>
              <a:t>fonte</a:t>
            </a:r>
            <a:r>
              <a:rPr lang="en-US" sz="3000" dirty="0" smtClean="0"/>
              <a:t> de </a:t>
            </a:r>
            <a:r>
              <a:rPr lang="en-US" sz="3000" dirty="0" err="1" smtClean="0"/>
              <a:t>nutrientes</a:t>
            </a:r>
            <a:r>
              <a:rPr lang="en-US" sz="3000" dirty="0" smtClean="0"/>
              <a:t> e  </a:t>
            </a:r>
            <a:r>
              <a:rPr lang="en-US" sz="3000" dirty="0" err="1" smtClean="0"/>
              <a:t>considerados</a:t>
            </a:r>
            <a:r>
              <a:rPr lang="en-US" sz="3000" dirty="0" smtClean="0"/>
              <a:t> </a:t>
            </a:r>
            <a:r>
              <a:rPr lang="en-US" sz="3000" dirty="0" err="1" smtClean="0"/>
              <a:t>bons</a:t>
            </a:r>
            <a:r>
              <a:rPr lang="en-US" sz="3000" dirty="0" smtClean="0"/>
              <a:t> </a:t>
            </a:r>
            <a:r>
              <a:rPr lang="en-US" sz="3000" dirty="0" err="1" smtClean="0"/>
              <a:t>alimentos</a:t>
            </a:r>
            <a:r>
              <a:rPr lang="en-US" sz="3000" dirty="0" smtClean="0"/>
              <a:t> para a </a:t>
            </a:r>
            <a:r>
              <a:rPr lang="en-US" sz="3000" dirty="0" err="1" smtClean="0"/>
              <a:t>saúde</a:t>
            </a:r>
            <a:r>
              <a:rPr lang="en-US" sz="3000" dirty="0" smtClean="0"/>
              <a:t>.</a:t>
            </a:r>
          </a:p>
          <a:p>
            <a:endParaRPr lang="en-US" sz="3000" dirty="0" smtClean="0"/>
          </a:p>
          <a:p>
            <a:r>
              <a:rPr lang="en-US" sz="3000" dirty="0" smtClean="0"/>
              <a:t>São </a:t>
            </a:r>
            <a:r>
              <a:rPr lang="en-US" sz="3000" dirty="0" err="1"/>
              <a:t>c</a:t>
            </a:r>
            <a:r>
              <a:rPr lang="en-US" sz="3000" dirty="0" err="1" smtClean="0"/>
              <a:t>lassificados</a:t>
            </a:r>
            <a:r>
              <a:rPr lang="en-US" sz="3000" dirty="0" smtClean="0"/>
              <a:t> de </a:t>
            </a:r>
            <a:r>
              <a:rPr lang="en-US" sz="3000" dirty="0" err="1" smtClean="0"/>
              <a:t>acordo</a:t>
            </a:r>
            <a:r>
              <a:rPr lang="en-US" sz="3000" dirty="0" smtClean="0"/>
              <a:t> com o </a:t>
            </a:r>
            <a:r>
              <a:rPr lang="en-US" sz="3000" dirty="0" err="1" smtClean="0"/>
              <a:t>tipo</a:t>
            </a:r>
            <a:r>
              <a:rPr lang="en-US" sz="3000" dirty="0" smtClean="0"/>
              <a:t> de </a:t>
            </a:r>
            <a:r>
              <a:rPr lang="en-US" sz="3000" dirty="0" err="1" smtClean="0"/>
              <a:t>coagulação</a:t>
            </a:r>
            <a:r>
              <a:rPr lang="en-US" sz="3000" dirty="0" smtClean="0"/>
              <a:t>, </a:t>
            </a:r>
            <a:r>
              <a:rPr lang="en-US" sz="3000" dirty="0" err="1" smtClean="0"/>
              <a:t>consistência</a:t>
            </a:r>
            <a:r>
              <a:rPr lang="en-US" sz="3000" dirty="0" smtClean="0"/>
              <a:t> de </a:t>
            </a:r>
            <a:r>
              <a:rPr lang="en-US" sz="3000" dirty="0" err="1" smtClean="0"/>
              <a:t>corte</a:t>
            </a:r>
            <a:r>
              <a:rPr lang="en-US" sz="3000" dirty="0"/>
              <a:t>, tempo de </a:t>
            </a:r>
            <a:r>
              <a:rPr lang="en-US" sz="3000" dirty="0" err="1"/>
              <a:t>amadurecimento</a:t>
            </a:r>
            <a:r>
              <a:rPr lang="en-US" sz="3000" dirty="0"/>
              <a:t> </a:t>
            </a:r>
            <a:r>
              <a:rPr lang="en-US" sz="3000" dirty="0" smtClean="0"/>
              <a:t>e </a:t>
            </a:r>
            <a:r>
              <a:rPr lang="en-US" sz="3000" dirty="0" err="1" smtClean="0"/>
              <a:t>conteúdo</a:t>
            </a:r>
            <a:r>
              <a:rPr lang="en-US" sz="3000" dirty="0" smtClean="0"/>
              <a:t> de </a:t>
            </a:r>
            <a:r>
              <a:rPr lang="en-US" sz="3000" dirty="0" err="1" smtClean="0"/>
              <a:t>gordura</a:t>
            </a:r>
            <a:r>
              <a:rPr lang="en-US" sz="3000" dirty="0"/>
              <a:t>.</a:t>
            </a:r>
            <a:r>
              <a:rPr lang="en-US" sz="3000" dirty="0" smtClean="0"/>
              <a:t> </a:t>
            </a:r>
            <a:endParaRPr lang="en-US" sz="3000" dirty="0"/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8867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pt-BR" b="1" dirty="0" smtClean="0"/>
              <a:t>QUEIJOS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482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t-BR" sz="3000" dirty="0"/>
              <a:t>Entende-se por queijo fresco o que </a:t>
            </a:r>
            <a:r>
              <a:rPr lang="pt-BR" sz="3000" dirty="0" smtClean="0"/>
              <a:t>está </a:t>
            </a:r>
            <a:r>
              <a:rPr lang="pt-BR" sz="3000" dirty="0"/>
              <a:t>pronto para consumo logo após sua fabricação.</a:t>
            </a:r>
          </a:p>
          <a:p>
            <a:endParaRPr lang="pt-BR" sz="3000" dirty="0" smtClean="0"/>
          </a:p>
          <a:p>
            <a:r>
              <a:rPr lang="pt-BR" sz="3000" dirty="0" smtClean="0"/>
              <a:t>Entende-se </a:t>
            </a:r>
            <a:r>
              <a:rPr lang="pt-BR" sz="3000" dirty="0"/>
              <a:t>por queijo maturado o que sofreu as trocas bioquímicas e físicas necessárias e características da variedade do queijo.</a:t>
            </a:r>
          </a:p>
          <a:p>
            <a:endParaRPr lang="pt-BR" sz="3000" dirty="0" smtClean="0"/>
          </a:p>
          <a:p>
            <a:r>
              <a:rPr lang="pt-BR" sz="3000" dirty="0" smtClean="0"/>
              <a:t>A </a:t>
            </a:r>
            <a:r>
              <a:rPr lang="pt-BR" sz="3000" dirty="0"/>
              <a:t>denominação </a:t>
            </a:r>
            <a:r>
              <a:rPr lang="pt-BR" sz="3000" b="1" dirty="0"/>
              <a:t>QUEIJO </a:t>
            </a:r>
            <a:r>
              <a:rPr lang="pt-BR" sz="3000" dirty="0"/>
              <a:t>está reservada aos produtos em que a base láctea não contenha gordura e/ou proteínas de origem não láctea.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1250312" y="5945336"/>
            <a:ext cx="2761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Fonte: ANVISA, 1996</a:t>
            </a:r>
          </a:p>
        </p:txBody>
      </p:sp>
    </p:spTree>
    <p:extLst>
      <p:ext uri="{BB962C8B-B14F-4D97-AF65-F5344CB8AC3E}">
        <p14:creationId xmlns:p14="http://schemas.microsoft.com/office/powerpoint/2010/main" val="210077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917</Words>
  <Application>Microsoft Office PowerPoint</Application>
  <PresentationFormat>Widescreen</PresentationFormat>
  <Paragraphs>122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inherit</vt:lpstr>
      <vt:lpstr>Swiss721AT</vt:lpstr>
      <vt:lpstr>Swiss721ATItalic</vt:lpstr>
      <vt:lpstr>Times New Roman</vt:lpstr>
      <vt:lpstr>Tema do Office</vt:lpstr>
      <vt:lpstr>“Queijos de Búfala: quais os benefícios para a saúde e implementações em cardápios”</vt:lpstr>
      <vt:lpstr>PRODUTOS DO LEITE DE BÚFALA</vt:lpstr>
      <vt:lpstr>DIFERENCIAL DO LEITE DE BÚFALA</vt:lpstr>
      <vt:lpstr>DIFERENCIAL DO LEITE DE BÚFALA</vt:lpstr>
      <vt:lpstr>COMPOSIÇÃO NUTRICIONAL DO LEITE DE BÚFALA</vt:lpstr>
      <vt:lpstr>PERFIL LIPÍDICO</vt:lpstr>
      <vt:lpstr>COMPOSIÇÃO NUTRICIONAL DE LEITES</vt:lpstr>
      <vt:lpstr>QUEIJOS</vt:lpstr>
      <vt:lpstr>QUEIJOS</vt:lpstr>
      <vt:lpstr>QUEIJO MOZZARELLA DE LEITE DE BÚFALA</vt:lpstr>
      <vt:lpstr>QUEIJO CHEDDAR DE LEITE DE BÚFALA</vt:lpstr>
      <vt:lpstr>RENDIMENTO DE PRODUTOS DERIVADOS DE LEITE DE BUBALINO E BOVINO</vt:lpstr>
      <vt:lpstr>COMPOSIÇÃO DE 4 TIPOS DE QUEIJO DE LEITE DE BÚFALA</vt:lpstr>
      <vt:lpstr>ATIVIDADE ANTI OXIDANTE</vt:lpstr>
      <vt:lpstr>SELO DE QUALIDADE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“Queijos de Búfala: quais os benefícios para a saúde e implementações em cardápios”</dc:title>
  <dc:creator>Sandra Chemin</dc:creator>
  <cp:lastModifiedBy>Sandra Chemin</cp:lastModifiedBy>
  <cp:revision>39</cp:revision>
  <dcterms:created xsi:type="dcterms:W3CDTF">2018-05-30T14:18:15Z</dcterms:created>
  <dcterms:modified xsi:type="dcterms:W3CDTF">2018-06-12T15:00:47Z</dcterms:modified>
</cp:coreProperties>
</file>